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7" r:id="rId2"/>
    <p:sldId id="298" r:id="rId3"/>
  </p:sldIdLst>
  <p:sldSz cx="9901238" cy="70215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5">
          <p15:clr>
            <a:srgbClr val="A4A3A4"/>
          </p15:clr>
        </p15:guide>
        <p15:guide id="2" pos="3119" userDrawn="1">
          <p15:clr>
            <a:srgbClr val="A4A3A4"/>
          </p15:clr>
        </p15:guide>
        <p15:guide id="3" pos="533" userDrawn="1">
          <p15:clr>
            <a:srgbClr val="A4A3A4"/>
          </p15:clr>
        </p15:guide>
        <p15:guide id="4" pos="1349" userDrawn="1">
          <p15:clr>
            <a:srgbClr val="A4A3A4"/>
          </p15:clr>
        </p15:guide>
        <p15:guide id="5" pos="3345" userDrawn="1">
          <p15:clr>
            <a:srgbClr val="A4A3A4"/>
          </p15:clr>
        </p15:guide>
        <p15:guide id="6" pos="61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5" autoAdjust="0"/>
    <p:restoredTop sz="95879" autoAdjust="0"/>
  </p:normalViewPr>
  <p:slideViewPr>
    <p:cSldViewPr>
      <p:cViewPr varScale="1">
        <p:scale>
          <a:sx n="101" d="100"/>
          <a:sy n="101" d="100"/>
        </p:scale>
        <p:origin x="252" y="108"/>
      </p:cViewPr>
      <p:guideLst>
        <p:guide orient="horz" pos="2075"/>
        <p:guide pos="3119"/>
        <p:guide pos="533"/>
        <p:guide pos="1349"/>
        <p:guide pos="3345"/>
        <p:guide pos="6158"/>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5E7E2EA-1070-4D61-8B10-21436E759E98}" type="datetimeFigureOut">
              <a:rPr kumimoji="1" lang="ja-JP" altLang="en-US" smtClean="0"/>
              <a:t>2019/6/17</a:t>
            </a:fld>
            <a:endParaRPr kumimoji="1" lang="ja-JP" altLang="en-US"/>
          </a:p>
        </p:txBody>
      </p:sp>
      <p:sp>
        <p:nvSpPr>
          <p:cNvPr id="4" name="スライド イメージ プレースホルダー 3"/>
          <p:cNvSpPr>
            <a:spLocks noGrp="1" noRot="1" noChangeAspect="1"/>
          </p:cNvSpPr>
          <p:nvPr>
            <p:ph type="sldImg" idx="2"/>
          </p:nvPr>
        </p:nvSpPr>
        <p:spPr>
          <a:xfrm>
            <a:off x="1038225" y="1243013"/>
            <a:ext cx="47307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10A818C-2A20-4EFE-92A3-85F98EDA1A58}" type="slidenum">
              <a:rPr kumimoji="1" lang="ja-JP" altLang="en-US" smtClean="0"/>
              <a:t>‹#›</a:t>
            </a:fld>
            <a:endParaRPr kumimoji="1" lang="ja-JP" altLang="en-US"/>
          </a:p>
        </p:txBody>
      </p:sp>
    </p:spTree>
    <p:extLst>
      <p:ext uri="{BB962C8B-B14F-4D97-AF65-F5344CB8AC3E}">
        <p14:creationId xmlns:p14="http://schemas.microsoft.com/office/powerpoint/2010/main" val="32886974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593" y="2181226"/>
            <a:ext cx="8416052" cy="1505074"/>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187" y="3978857"/>
            <a:ext cx="6930867" cy="179438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DEE3EFF-7A4B-43F8-BD56-B57E31D34A6C}" type="datetimeFigureOut">
              <a:rPr lang="ja-JP" altLang="en-US" smtClean="0">
                <a:solidFill>
                  <a:prstClr val="black">
                    <a:tint val="75000"/>
                  </a:prstClr>
                </a:solidFill>
              </a:rPr>
              <a:pPr/>
              <a:t>2019/6/17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89D4D8B-5E87-44F5-983B-5D5BDD0FF6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26109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DEE3EFF-7A4B-43F8-BD56-B57E31D34A6C}" type="datetimeFigureOut">
              <a:rPr lang="ja-JP" altLang="en-US" smtClean="0">
                <a:solidFill>
                  <a:prstClr val="black">
                    <a:tint val="75000"/>
                  </a:prstClr>
                </a:solidFill>
              </a:rPr>
              <a:pPr/>
              <a:t>2019/6/17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89D4D8B-5E87-44F5-983B-5D5BDD0FF6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8875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398" y="281192"/>
            <a:ext cx="2227779" cy="599104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063" y="281192"/>
            <a:ext cx="6518315" cy="599104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DEE3EFF-7A4B-43F8-BD56-B57E31D34A6C}" type="datetimeFigureOut">
              <a:rPr lang="ja-JP" altLang="en-US" smtClean="0">
                <a:solidFill>
                  <a:prstClr val="black">
                    <a:tint val="75000"/>
                  </a:prstClr>
                </a:solidFill>
              </a:rPr>
              <a:pPr/>
              <a:t>2019/6/17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89D4D8B-5E87-44F5-983B-5D5BDD0FF6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86678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標準（スペース大）">
    <p:spTree>
      <p:nvGrpSpPr>
        <p:cNvPr id="1" name=""/>
        <p:cNvGrpSpPr/>
        <p:nvPr/>
      </p:nvGrpSpPr>
      <p:grpSpPr>
        <a:xfrm>
          <a:off x="0" y="0"/>
          <a:ext cx="0" cy="0"/>
          <a:chOff x="0" y="0"/>
          <a:chExt cx="0" cy="0"/>
        </a:xfrm>
      </p:grpSpPr>
      <p:sp>
        <p:nvSpPr>
          <p:cNvPr id="21" name="テキスト プレースホルダ 20"/>
          <p:cNvSpPr>
            <a:spLocks noGrp="1"/>
          </p:cNvSpPr>
          <p:nvPr>
            <p:ph type="body" sz="quarter" idx="14"/>
          </p:nvPr>
        </p:nvSpPr>
        <p:spPr>
          <a:xfrm>
            <a:off x="199617" y="1151568"/>
            <a:ext cx="9501380" cy="1177742"/>
          </a:xfrm>
          <a:prstGeom prst="rect">
            <a:avLst/>
          </a:prstGeom>
        </p:spPr>
        <p:txBody>
          <a:bodyPr>
            <a:spAutoFit/>
          </a:bodyPr>
          <a:lstStyle>
            <a:lvl1pPr>
              <a:defRPr sz="1400">
                <a:latin typeface="+mn-lt"/>
                <a:ea typeface="+mn-ea"/>
              </a:defRPr>
            </a:lvl1pPr>
            <a:lvl2pPr>
              <a:defRPr sz="1200">
                <a:latin typeface="+mn-lt"/>
                <a:ea typeface="+mn-ea"/>
              </a:defRPr>
            </a:lvl2pPr>
            <a:lvl3pPr>
              <a:defRPr sz="1200">
                <a:latin typeface="+mn-lt"/>
                <a:ea typeface="+mj-ea"/>
              </a:defRPr>
            </a:lvl3pPr>
            <a:lvl4pPr>
              <a:defRPr sz="1100">
                <a:latin typeface="+mn-lt"/>
                <a:ea typeface="+mn-ea"/>
              </a:defRPr>
            </a:lvl4pPr>
            <a:lvl5pPr>
              <a:defRPr sz="1100">
                <a:latin typeface="+mn-lt"/>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タイトル 7"/>
          <p:cNvSpPr>
            <a:spLocks noGrp="1"/>
          </p:cNvSpPr>
          <p:nvPr>
            <p:ph type="title"/>
          </p:nvPr>
        </p:nvSpPr>
        <p:spPr>
          <a:xfrm>
            <a:off x="200378" y="193045"/>
            <a:ext cx="9500486" cy="368635"/>
          </a:xfrm>
        </p:spPr>
        <p:txBody>
          <a:bodyPr>
            <a:normAutofit/>
          </a:bodyPr>
          <a:lstStyle>
            <a:lvl1pPr>
              <a:defRPr sz="1400"/>
            </a:lvl1pPr>
          </a:lstStyle>
          <a:p>
            <a:r>
              <a:rPr kumimoji="1" lang="ja-JP" altLang="en-US" dirty="0"/>
              <a:t>マスタ タイトルの書式設定</a:t>
            </a:r>
          </a:p>
        </p:txBody>
      </p:sp>
      <p:sp>
        <p:nvSpPr>
          <p:cNvPr id="12" name="テキスト プレースホルダー 12"/>
          <p:cNvSpPr>
            <a:spLocks noGrp="1"/>
          </p:cNvSpPr>
          <p:nvPr>
            <p:ph type="body" sz="quarter" idx="15"/>
          </p:nvPr>
        </p:nvSpPr>
        <p:spPr>
          <a:xfrm>
            <a:off x="199930" y="562378"/>
            <a:ext cx="9501380" cy="368015"/>
          </a:xfrm>
        </p:spPr>
        <p:txBody>
          <a:bodyPr anchor="b" anchorCtr="0"/>
          <a:lstStyle>
            <a:lvl1pPr marL="0" indent="0">
              <a:spcBef>
                <a:spcPts val="0"/>
              </a:spcBef>
              <a:buNone/>
              <a:defRPr sz="2000">
                <a:latin typeface="HGP創英角ｺﾞｼｯｸUB" panose="020B0900000000000000" pitchFamily="50" charset="-128"/>
                <a:ea typeface="HGP創英角ｺﾞｼｯｸUB" panose="020B0900000000000000"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Tree>
    <p:extLst>
      <p:ext uri="{BB962C8B-B14F-4D97-AF65-F5344CB8AC3E}">
        <p14:creationId xmlns:p14="http://schemas.microsoft.com/office/powerpoint/2010/main" val="2584360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DEE3EFF-7A4B-43F8-BD56-B57E31D34A6C}" type="datetimeFigureOut">
              <a:rPr lang="ja-JP" altLang="en-US" smtClean="0">
                <a:solidFill>
                  <a:prstClr val="black">
                    <a:tint val="75000"/>
                  </a:prstClr>
                </a:solidFill>
              </a:rPr>
              <a:pPr/>
              <a:t>2019/6/17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89D4D8B-5E87-44F5-983B-5D5BDD0FF6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6273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130" y="4511978"/>
            <a:ext cx="8416052" cy="139455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130" y="2976018"/>
            <a:ext cx="8416052" cy="153595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DEE3EFF-7A4B-43F8-BD56-B57E31D34A6C}" type="datetimeFigureOut">
              <a:rPr lang="ja-JP" altLang="en-US" smtClean="0">
                <a:solidFill>
                  <a:prstClr val="black">
                    <a:tint val="75000"/>
                  </a:prstClr>
                </a:solidFill>
              </a:rPr>
              <a:pPr/>
              <a:t>2019/6/17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89D4D8B-5E87-44F5-983B-5D5BDD0FF6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8582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063" y="1638359"/>
            <a:ext cx="4373047" cy="46338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3130" y="1638359"/>
            <a:ext cx="4373047" cy="46338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DEE3EFF-7A4B-43F8-BD56-B57E31D34A6C}" type="datetimeFigureOut">
              <a:rPr lang="ja-JP" altLang="en-US" smtClean="0">
                <a:solidFill>
                  <a:prstClr val="black">
                    <a:tint val="75000"/>
                  </a:prstClr>
                </a:solidFill>
              </a:rPr>
              <a:pPr/>
              <a:t>2019/6/17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89D4D8B-5E87-44F5-983B-5D5BDD0FF6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2853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062" y="1571714"/>
            <a:ext cx="4374766" cy="655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062" y="2226730"/>
            <a:ext cx="4374766"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29695" y="1571714"/>
            <a:ext cx="4376485" cy="655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29695" y="2226730"/>
            <a:ext cx="4376485"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DEE3EFF-7A4B-43F8-BD56-B57E31D34A6C}" type="datetimeFigureOut">
              <a:rPr lang="ja-JP" altLang="en-US" smtClean="0">
                <a:solidFill>
                  <a:prstClr val="black">
                    <a:tint val="75000"/>
                  </a:prstClr>
                </a:solidFill>
              </a:rPr>
              <a:pPr/>
              <a:t>2019/6/17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689D4D8B-5E87-44F5-983B-5D5BDD0FF6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09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DEE3EFF-7A4B-43F8-BD56-B57E31D34A6C}" type="datetimeFigureOut">
              <a:rPr lang="ja-JP" altLang="en-US" smtClean="0">
                <a:solidFill>
                  <a:prstClr val="black">
                    <a:tint val="75000"/>
                  </a:prstClr>
                </a:solidFill>
              </a:rPr>
              <a:pPr/>
              <a:t>2019/6/17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689D4D8B-5E87-44F5-983B-5D5BDD0FF6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6888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DEE3EFF-7A4B-43F8-BD56-B57E31D34A6C}" type="datetimeFigureOut">
              <a:rPr lang="ja-JP" altLang="en-US" smtClean="0">
                <a:solidFill>
                  <a:prstClr val="black">
                    <a:tint val="75000"/>
                  </a:prstClr>
                </a:solidFill>
              </a:rPr>
              <a:pPr/>
              <a:t>2019/6/17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689D4D8B-5E87-44F5-983B-5D5BDD0FF6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18316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063" y="279560"/>
            <a:ext cx="3257439" cy="1189756"/>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1111" y="279566"/>
            <a:ext cx="5535067" cy="59926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063" y="1469320"/>
            <a:ext cx="3257439" cy="480291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DEE3EFF-7A4B-43F8-BD56-B57E31D34A6C}" type="datetimeFigureOut">
              <a:rPr lang="ja-JP" altLang="en-US" smtClean="0">
                <a:solidFill>
                  <a:prstClr val="black">
                    <a:tint val="75000"/>
                  </a:prstClr>
                </a:solidFill>
              </a:rPr>
              <a:pPr/>
              <a:t>2019/6/17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89D4D8B-5E87-44F5-983B-5D5BDD0FF6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34460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713" y="4915059"/>
            <a:ext cx="5940743" cy="5802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0713" y="627385"/>
            <a:ext cx="5940743" cy="421290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0713" y="5495310"/>
            <a:ext cx="5940743" cy="8240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DEE3EFF-7A4B-43F8-BD56-B57E31D34A6C}" type="datetimeFigureOut">
              <a:rPr lang="ja-JP" altLang="en-US" smtClean="0">
                <a:solidFill>
                  <a:prstClr val="black">
                    <a:tint val="75000"/>
                  </a:prstClr>
                </a:solidFill>
              </a:rPr>
              <a:pPr/>
              <a:t>2019/6/17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89D4D8B-5E87-44F5-983B-5D5BDD0FF6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7452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062" y="281186"/>
            <a:ext cx="8911114" cy="117025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062" y="1638359"/>
            <a:ext cx="8911114" cy="463387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062" y="6507908"/>
            <a:ext cx="2310289" cy="373831"/>
          </a:xfrm>
          <a:prstGeom prst="rect">
            <a:avLst/>
          </a:prstGeom>
        </p:spPr>
        <p:txBody>
          <a:bodyPr vert="horz" lIns="91440" tIns="45720" rIns="91440" bIns="45720" rtlCol="0" anchor="ctr"/>
          <a:lstStyle>
            <a:lvl1pPr algn="l">
              <a:defRPr sz="1200">
                <a:solidFill>
                  <a:schemeClr val="tx1">
                    <a:tint val="75000"/>
                  </a:schemeClr>
                </a:solidFill>
              </a:defRPr>
            </a:lvl1pPr>
          </a:lstStyle>
          <a:p>
            <a:fld id="{5DEE3EFF-7A4B-43F8-BD56-B57E31D34A6C}" type="datetimeFigureOut">
              <a:rPr lang="ja-JP" altLang="en-US" smtClean="0">
                <a:solidFill>
                  <a:prstClr val="black">
                    <a:tint val="75000"/>
                  </a:prstClr>
                </a:solidFill>
              </a:rPr>
              <a:pPr/>
              <a:t>2019/6/17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2923" y="6507908"/>
            <a:ext cx="3135392" cy="37383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5888" y="6507908"/>
            <a:ext cx="2310289" cy="373831"/>
          </a:xfrm>
          <a:prstGeom prst="rect">
            <a:avLst/>
          </a:prstGeom>
        </p:spPr>
        <p:txBody>
          <a:bodyPr vert="horz" lIns="91440" tIns="45720" rIns="91440" bIns="45720" rtlCol="0" anchor="ctr"/>
          <a:lstStyle>
            <a:lvl1pPr algn="r">
              <a:defRPr sz="1200">
                <a:solidFill>
                  <a:schemeClr val="tx1">
                    <a:tint val="75000"/>
                  </a:schemeClr>
                </a:solidFill>
              </a:defRPr>
            </a:lvl1pPr>
          </a:lstStyle>
          <a:p>
            <a:fld id="{689D4D8B-5E87-44F5-983B-5D5BDD0FF65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0275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スライド番号プレースホルダ 3"/>
          <p:cNvSpPr txBox="1">
            <a:spLocks/>
          </p:cNvSpPr>
          <p:nvPr/>
        </p:nvSpPr>
        <p:spPr>
          <a:xfrm>
            <a:off x="9199090" y="6679108"/>
            <a:ext cx="576735" cy="294780"/>
          </a:xfrm>
          <a:prstGeom prst="rect">
            <a:avLst/>
          </a:prstGeom>
          <a:noFill/>
          <a:ln>
            <a:noFill/>
          </a:ln>
        </p:spPr>
        <p:txBody>
          <a:bodyPr vert="horz" lIns="91440" tIns="45720" rIns="91440" bIns="45720" rtlCol="0" anchor="ctr"/>
          <a:lstStyle>
            <a:defPPr>
              <a:defRPr lang="ja-JP"/>
            </a:defPPr>
            <a:lvl1pPr algn="r" rtl="0" fontAlgn="base">
              <a:spcBef>
                <a:spcPct val="0"/>
              </a:spcBef>
              <a:spcAft>
                <a:spcPct val="0"/>
              </a:spcAft>
              <a:defRPr kumimoji="1" sz="1200" kern="1200">
                <a:solidFill>
                  <a:schemeClr val="tx1">
                    <a:tint val="75000"/>
                  </a:schemeClr>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07ABED1-DCB7-426C-B595-4CAA308E5B38}" type="slidenum">
              <a:rPr kumimoji="1" lang="ja-JP" altLang="en-US" sz="1200" b="0" i="0" u="none" strike="noStrike" kern="1200" cap="none" spc="0" normalizeH="0" baseline="0" noProof="0" smtClean="0">
                <a:ln>
                  <a:noFill/>
                </a:ln>
                <a:solidFill>
                  <a:srgbClr val="000000">
                    <a:tint val="75000"/>
                  </a:srgb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dirty="0">
              <a:ln>
                <a:noFill/>
              </a:ln>
              <a:solidFill>
                <a:srgbClr val="000000">
                  <a:tint val="75000"/>
                </a:srgbClr>
              </a:solidFill>
              <a:effectLst/>
              <a:uLnTx/>
              <a:uFillTx/>
              <a:latin typeface="Arial" charset="0"/>
              <a:ea typeface="ＭＳ Ｐゴシック" charset="-128"/>
              <a:cs typeface="+mn-cs"/>
            </a:endParaRPr>
          </a:p>
        </p:txBody>
      </p:sp>
      <p:sp>
        <p:nvSpPr>
          <p:cNvPr id="3" name="正方形/長方形 2"/>
          <p:cNvSpPr/>
          <p:nvPr/>
        </p:nvSpPr>
        <p:spPr>
          <a:xfrm>
            <a:off x="126083" y="791344"/>
            <a:ext cx="2592288" cy="288032"/>
          </a:xfrm>
          <a:prstGeom prst="rect">
            <a:avLst/>
          </a:prstGeom>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企業の概要</a:t>
            </a:r>
          </a:p>
        </p:txBody>
      </p:sp>
      <p:graphicFrame>
        <p:nvGraphicFramePr>
          <p:cNvPr id="6" name="表 5"/>
          <p:cNvGraphicFramePr>
            <a:graphicFrameLocks noGrp="1"/>
          </p:cNvGraphicFramePr>
          <p:nvPr>
            <p:extLst>
              <p:ext uri="{D42A27DB-BD31-4B8C-83A1-F6EECF244321}">
                <p14:modId xmlns:p14="http://schemas.microsoft.com/office/powerpoint/2010/main" val="3808048973"/>
              </p:ext>
            </p:extLst>
          </p:nvPr>
        </p:nvGraphicFramePr>
        <p:xfrm>
          <a:off x="135608" y="1079376"/>
          <a:ext cx="5103043" cy="1296144"/>
        </p:xfrm>
        <a:graphic>
          <a:graphicData uri="http://schemas.openxmlformats.org/drawingml/2006/table">
            <a:tbl>
              <a:tblPr>
                <a:tableStyleId>{5C22544A-7EE6-4342-B048-85BDC9FD1C3A}</a:tableStyleId>
              </a:tblPr>
              <a:tblGrid>
                <a:gridCol w="1070595">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tblGrid>
              <a:tr h="324036">
                <a:tc>
                  <a:txBody>
                    <a:bodyPr/>
                    <a:lstStyle/>
                    <a:p>
                      <a:r>
                        <a:rPr kumimoji="1" lang="ja-JP" altLang="en-US" sz="1100" dirty="0">
                          <a:latin typeface="+mn-ea"/>
                          <a:ea typeface="+mn-ea"/>
                        </a:rPr>
                        <a:t>企業・団体名</a:t>
                      </a:r>
                    </a:p>
                  </a:txBody>
                  <a:tcPr anchor="ctr">
                    <a:lnL w="12700" cap="flat" cmpd="sng" algn="ctr">
                      <a:solidFill>
                        <a:schemeClr val="tx2"/>
                      </a:solidFill>
                      <a:prstDash val="solid"/>
                      <a:round/>
                      <a:headEnd type="none" w="med" len="med"/>
                      <a:tailEnd type="none" w="med" len="med"/>
                    </a:lnL>
                    <a:lnT w="12700" cap="flat" cmpd="sng" algn="ctr">
                      <a:solidFill>
                        <a:schemeClr val="tx2"/>
                      </a:solidFill>
                      <a:prstDash val="solid"/>
                      <a:round/>
                      <a:headEnd type="none" w="med" len="med"/>
                      <a:tailEnd type="none" w="med" len="med"/>
                    </a:lnT>
                  </a:tcPr>
                </a:tc>
                <a:tc>
                  <a:txBody>
                    <a:bodyPr/>
                    <a:lstStyle/>
                    <a:p>
                      <a:endParaRPr kumimoji="1" lang="ja-JP" altLang="en-US" sz="1100" dirty="0">
                        <a:latin typeface="+mn-ea"/>
                        <a:ea typeface="+mn-ea"/>
                      </a:endParaRPr>
                    </a:p>
                  </a:txBody>
                  <a:tcPr anchor="ctr">
                    <a:lnT w="12700" cap="flat" cmpd="sng" algn="ctr">
                      <a:solidFill>
                        <a:schemeClr val="tx2"/>
                      </a:solidFill>
                      <a:prstDash val="solid"/>
                      <a:round/>
                      <a:headEnd type="none" w="med" len="med"/>
                      <a:tailEnd type="none" w="med" len="med"/>
                    </a:lnT>
                  </a:tcPr>
                </a:tc>
                <a:tc>
                  <a:txBody>
                    <a:bodyPr/>
                    <a:lstStyle/>
                    <a:p>
                      <a:r>
                        <a:rPr kumimoji="1" lang="ja-JP" altLang="en-US" sz="1100" dirty="0">
                          <a:latin typeface="+mn-ea"/>
                          <a:ea typeface="+mn-ea"/>
                        </a:rPr>
                        <a:t>本社所在地</a:t>
                      </a:r>
                    </a:p>
                  </a:txBody>
                  <a:tcPr marR="0">
                    <a:lnT w="12700" cap="flat" cmpd="sng" algn="ctr">
                      <a:solidFill>
                        <a:schemeClr val="tx2"/>
                      </a:solidFill>
                      <a:prstDash val="solid"/>
                      <a:round/>
                      <a:headEnd type="none" w="med" len="med"/>
                      <a:tailEnd type="none" w="med" len="med"/>
                    </a:lnT>
                  </a:tcPr>
                </a:tc>
                <a:tc>
                  <a:txBody>
                    <a:bodyPr/>
                    <a:lstStyle/>
                    <a:p>
                      <a:endParaRPr kumimoji="1" lang="ja-JP" altLang="en-US" sz="1100" dirty="0">
                        <a:latin typeface="+mn-ea"/>
                        <a:ea typeface="+mn-ea"/>
                      </a:endParaRPr>
                    </a:p>
                  </a:txBody>
                  <a:tcP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0000"/>
                  </a:ext>
                </a:extLst>
              </a:tr>
              <a:tr h="324036">
                <a:tc>
                  <a:txBody>
                    <a:bodyPr/>
                    <a:lstStyle/>
                    <a:p>
                      <a:r>
                        <a:rPr kumimoji="1" lang="ja-JP" altLang="en-US" sz="1100" dirty="0">
                          <a:latin typeface="+mn-ea"/>
                          <a:ea typeface="+mn-ea"/>
                        </a:rPr>
                        <a:t>業種</a:t>
                      </a:r>
                    </a:p>
                  </a:txBody>
                  <a:tcPr anchor="ctr">
                    <a:lnL w="12700" cap="flat" cmpd="sng" algn="ctr">
                      <a:solidFill>
                        <a:schemeClr val="tx2"/>
                      </a:solidFill>
                      <a:prstDash val="solid"/>
                      <a:round/>
                      <a:headEnd type="none" w="med" len="med"/>
                      <a:tailEnd type="none" w="med" len="med"/>
                    </a:lnL>
                  </a:tcPr>
                </a:tc>
                <a:tc>
                  <a:txBody>
                    <a:bodyPr/>
                    <a:lstStyle/>
                    <a:p>
                      <a:endParaRPr kumimoji="1" lang="ja-JP" altLang="en-US" sz="1100" dirty="0">
                        <a:latin typeface="+mn-ea"/>
                        <a:ea typeface="+mn-ea"/>
                      </a:endParaRPr>
                    </a:p>
                  </a:txBody>
                  <a:tcPr anchor="ctr"/>
                </a:tc>
                <a:tc>
                  <a:txBody>
                    <a:bodyPr/>
                    <a:lstStyle/>
                    <a:p>
                      <a:r>
                        <a:rPr kumimoji="1" lang="ja-JP" altLang="en-US" sz="1100" dirty="0">
                          <a:latin typeface="+mn-ea"/>
                          <a:ea typeface="+mn-ea"/>
                        </a:rPr>
                        <a:t>総従業員数</a:t>
                      </a:r>
                    </a:p>
                  </a:txBody>
                  <a:tcPr marR="0"/>
                </a:tc>
                <a:tc>
                  <a:txBody>
                    <a:bodyPr/>
                    <a:lstStyle/>
                    <a:p>
                      <a:endParaRPr kumimoji="1" lang="ja-JP" altLang="en-US" sz="1100" dirty="0">
                        <a:latin typeface="+mn-ea"/>
                        <a:ea typeface="+mn-ea"/>
                      </a:endParaRPr>
                    </a:p>
                  </a:txBody>
                  <a:tcPr>
                    <a:lnR w="12700" cap="flat" cmpd="sng" algn="ctr">
                      <a:solidFill>
                        <a:schemeClr val="tx2"/>
                      </a:solidFill>
                      <a:prstDash val="solid"/>
                      <a:round/>
                      <a:headEnd type="none" w="med" len="med"/>
                      <a:tailEnd type="none" w="med" len="med"/>
                    </a:lnR>
                  </a:tcPr>
                </a:tc>
                <a:extLst>
                  <a:ext uri="{0D108BD9-81ED-4DB2-BD59-A6C34878D82A}">
                    <a16:rowId xmlns:a16="http://schemas.microsoft.com/office/drawing/2014/main" val="10001"/>
                  </a:ext>
                </a:extLst>
              </a:tr>
              <a:tr h="648072">
                <a:tc>
                  <a:txBody>
                    <a:bodyPr/>
                    <a:lstStyle/>
                    <a:p>
                      <a:r>
                        <a:rPr kumimoji="1" lang="ja-JP" altLang="en-US" sz="1100" dirty="0">
                          <a:latin typeface="+mn-ea"/>
                          <a:ea typeface="+mn-ea"/>
                        </a:rPr>
                        <a:t>事業概要</a:t>
                      </a:r>
                    </a:p>
                  </a:txBody>
                  <a:tcPr anchor="ctr">
                    <a:lnL w="12700" cap="flat" cmpd="sng" algn="ctr">
                      <a:solidFill>
                        <a:schemeClr val="tx2"/>
                      </a:solidFill>
                      <a:prstDash val="solid"/>
                      <a:round/>
                      <a:headEnd type="none" w="med" len="med"/>
                      <a:tailEnd type="none" w="med" len="med"/>
                    </a:lnL>
                    <a:lnB w="12700" cap="flat" cmpd="sng" algn="ctr">
                      <a:solidFill>
                        <a:schemeClr val="tx2"/>
                      </a:solidFill>
                      <a:prstDash val="solid"/>
                      <a:round/>
                      <a:headEnd type="none" w="med" len="med"/>
                      <a:tailEnd type="none" w="med" len="med"/>
                    </a:lnB>
                  </a:tcPr>
                </a:tc>
                <a:tc gridSpan="3">
                  <a:txBody>
                    <a:bodyPr/>
                    <a:lstStyle/>
                    <a:p>
                      <a:endParaRPr kumimoji="1" lang="ja-JP" altLang="en-US" sz="1100" dirty="0">
                        <a:latin typeface="+mn-ea"/>
                        <a:ea typeface="+mn-ea"/>
                      </a:endParaRPr>
                    </a:p>
                  </a:txBody>
                  <a:tcPr anchor="ctr">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tcPr>
                </a:tc>
                <a:tc hMerge="1">
                  <a:txBody>
                    <a:bodyPr/>
                    <a:lstStyle/>
                    <a:p>
                      <a:endParaRPr kumimoji="1" lang="ja-JP" altLang="en-US" sz="1200" dirty="0">
                        <a:latin typeface="+mn-ea"/>
                        <a:ea typeface="+mn-ea"/>
                      </a:endParaRPr>
                    </a:p>
                  </a:txBody>
                  <a:tcPr/>
                </a:tc>
                <a:tc hMerge="1">
                  <a:txBody>
                    <a:bodyPr/>
                    <a:lstStyle/>
                    <a:p>
                      <a:endParaRPr kumimoji="1" lang="ja-JP" altLang="en-US" sz="1200" dirty="0">
                        <a:latin typeface="+mn-ea"/>
                        <a:ea typeface="+mn-ea"/>
                      </a:endParaRPr>
                    </a:p>
                  </a:txBody>
                  <a:tcPr/>
                </a:tc>
                <a:extLst>
                  <a:ext uri="{0D108BD9-81ED-4DB2-BD59-A6C34878D82A}">
                    <a16:rowId xmlns:a16="http://schemas.microsoft.com/office/drawing/2014/main" val="10002"/>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4088821030"/>
              </p:ext>
            </p:extLst>
          </p:nvPr>
        </p:nvGraphicFramePr>
        <p:xfrm>
          <a:off x="126083" y="119105"/>
          <a:ext cx="2592288" cy="587308"/>
        </p:xfrm>
        <a:graphic>
          <a:graphicData uri="http://schemas.openxmlformats.org/drawingml/2006/table">
            <a:tbl>
              <a:tblPr firstRow="1" bandRow="1">
                <a:tableStyleId>{5C22544A-7EE6-4342-B048-85BDC9FD1C3A}</a:tableStyleId>
              </a:tblPr>
              <a:tblGrid>
                <a:gridCol w="712880">
                  <a:extLst>
                    <a:ext uri="{9D8B030D-6E8A-4147-A177-3AD203B41FA5}">
                      <a16:colId xmlns:a16="http://schemas.microsoft.com/office/drawing/2014/main" val="20000"/>
                    </a:ext>
                  </a:extLst>
                </a:gridCol>
                <a:gridCol w="578299">
                  <a:extLst>
                    <a:ext uri="{9D8B030D-6E8A-4147-A177-3AD203B41FA5}">
                      <a16:colId xmlns:a16="http://schemas.microsoft.com/office/drawing/2014/main" val="20001"/>
                    </a:ext>
                  </a:extLst>
                </a:gridCol>
                <a:gridCol w="653037">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tblGrid>
              <a:tr h="252028">
                <a:tc rowSpan="2">
                  <a:txBody>
                    <a:bodyPr/>
                    <a:lstStyle/>
                    <a:p>
                      <a:pPr algn="ctr"/>
                      <a:r>
                        <a:rPr kumimoji="1" lang="ja-JP" altLang="en-US" sz="800" b="0" dirty="0">
                          <a:latin typeface="+mn-ea"/>
                          <a:ea typeface="+mn-ea"/>
                        </a:rPr>
                        <a:t>テレワークの種類</a:t>
                      </a:r>
                    </a:p>
                  </a:txBody>
                  <a:tcPr anchor="ctr">
                    <a:lnL w="12700" cap="flat" cmpd="sng" algn="ctr">
                      <a:solidFill>
                        <a:schemeClr val="tx2"/>
                      </a:solidFill>
                      <a:prstDash val="solid"/>
                      <a:round/>
                      <a:headEnd type="none" w="med" len="med"/>
                      <a:tailEnd type="none" w="med" len="med"/>
                    </a:lnL>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kumimoji="1" lang="ja-JP" altLang="en-US" sz="800" b="0" dirty="0">
                          <a:latin typeface="+mn-ea"/>
                          <a:ea typeface="+mn-ea"/>
                        </a:rPr>
                        <a:t>在宅</a:t>
                      </a:r>
                      <a:br>
                        <a:rPr kumimoji="1" lang="en-US" altLang="ja-JP" sz="800" b="0" dirty="0">
                          <a:latin typeface="+mn-ea"/>
                          <a:ea typeface="+mn-ea"/>
                        </a:rPr>
                      </a:br>
                      <a:r>
                        <a:rPr kumimoji="1" lang="ja-JP" altLang="en-US" sz="800" b="0" dirty="0">
                          <a:latin typeface="+mn-ea"/>
                          <a:ea typeface="+mn-ea"/>
                        </a:rPr>
                        <a:t>勤務</a:t>
                      </a:r>
                    </a:p>
                  </a:txBody>
                  <a:tcPr anchor="ct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モバイル</a:t>
                      </a:r>
                      <a:br>
                        <a:rPr kumimoji="1" lang="en-US" altLang="ja-JP" sz="800" b="0" dirty="0">
                          <a:latin typeface="+mn-ea"/>
                          <a:ea typeface="+mn-ea"/>
                        </a:rPr>
                      </a:br>
                      <a:r>
                        <a:rPr kumimoji="1" lang="ja-JP" altLang="en-US" sz="800" b="0" dirty="0">
                          <a:latin typeface="+mn-ea"/>
                          <a:ea typeface="+mn-ea"/>
                        </a:rPr>
                        <a:t>ワーク</a:t>
                      </a:r>
                    </a:p>
                  </a:txBody>
                  <a:tcPr anchor="ct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サテライト</a:t>
                      </a:r>
                      <a:br>
                        <a:rPr kumimoji="1" lang="en-US" altLang="ja-JP" sz="800" b="0" dirty="0">
                          <a:latin typeface="+mn-ea"/>
                          <a:ea typeface="+mn-ea"/>
                        </a:rPr>
                      </a:br>
                      <a:r>
                        <a:rPr kumimoji="1" lang="ja-JP" altLang="en-US" sz="800" b="0" dirty="0">
                          <a:latin typeface="+mn-ea"/>
                          <a:ea typeface="+mn-ea"/>
                        </a:rPr>
                        <a:t>オフィス</a:t>
                      </a:r>
                    </a:p>
                  </a:txBody>
                  <a:tcPr anchor="ct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0000"/>
                  </a:ext>
                </a:extLst>
              </a:tr>
              <a:tr h="252028">
                <a:tc vMerge="1">
                  <a:txBody>
                    <a:bodyPr/>
                    <a:lstStyle/>
                    <a:p>
                      <a:endParaRPr kumimoji="1" lang="ja-JP" altLang="en-US" sz="1200" dirty="0"/>
                    </a:p>
                  </a:txBody>
                  <a:tcPr/>
                </a:tc>
                <a:tc>
                  <a:txBody>
                    <a:bodyPr/>
                    <a:lstStyle/>
                    <a:p>
                      <a:pPr algn="ctr"/>
                      <a:endParaRPr kumimoji="1" lang="ja-JP" altLang="en-US" sz="1000" b="0" dirty="0">
                        <a:solidFill>
                          <a:schemeClr val="tx1"/>
                        </a:solidFill>
                      </a:endParaRPr>
                    </a:p>
                  </a:txBody>
                  <a:tcPr anchor="ct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b="0" dirty="0">
                        <a:solidFill>
                          <a:schemeClr val="tx1"/>
                        </a:solidFill>
                      </a:endParaRPr>
                    </a:p>
                  </a:txBody>
                  <a:tcPr anchor="ct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b="0" dirty="0"/>
                    </a:p>
                  </a:txBody>
                  <a:tcPr anchor="ctr">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820717965"/>
              </p:ext>
            </p:extLst>
          </p:nvPr>
        </p:nvGraphicFramePr>
        <p:xfrm>
          <a:off x="2790378" y="119105"/>
          <a:ext cx="6985446" cy="587308"/>
        </p:xfrm>
        <a:graphic>
          <a:graphicData uri="http://schemas.openxmlformats.org/drawingml/2006/table">
            <a:tbl>
              <a:tblPr firstRow="1" bandRow="1">
                <a:tableStyleId>{5C22544A-7EE6-4342-B048-85BDC9FD1C3A}</a:tableStyleId>
              </a:tblPr>
              <a:tblGrid>
                <a:gridCol w="407695">
                  <a:extLst>
                    <a:ext uri="{9D8B030D-6E8A-4147-A177-3AD203B41FA5}">
                      <a16:colId xmlns:a16="http://schemas.microsoft.com/office/drawing/2014/main" val="20000"/>
                    </a:ext>
                  </a:extLst>
                </a:gridCol>
                <a:gridCol w="675717">
                  <a:extLst>
                    <a:ext uri="{9D8B030D-6E8A-4147-A177-3AD203B41FA5}">
                      <a16:colId xmlns:a16="http://schemas.microsoft.com/office/drawing/2014/main" val="20001"/>
                    </a:ext>
                  </a:extLst>
                </a:gridCol>
                <a:gridCol w="623739">
                  <a:extLst>
                    <a:ext uri="{9D8B030D-6E8A-4147-A177-3AD203B41FA5}">
                      <a16:colId xmlns:a16="http://schemas.microsoft.com/office/drawing/2014/main" val="20002"/>
                    </a:ext>
                  </a:extLst>
                </a:gridCol>
                <a:gridCol w="778380">
                  <a:extLst>
                    <a:ext uri="{9D8B030D-6E8A-4147-A177-3AD203B41FA5}">
                      <a16:colId xmlns:a16="http://schemas.microsoft.com/office/drawing/2014/main" val="20003"/>
                    </a:ext>
                  </a:extLst>
                </a:gridCol>
                <a:gridCol w="642845">
                  <a:extLst>
                    <a:ext uri="{9D8B030D-6E8A-4147-A177-3AD203B41FA5}">
                      <a16:colId xmlns:a16="http://schemas.microsoft.com/office/drawing/2014/main" val="20004"/>
                    </a:ext>
                  </a:extLst>
                </a:gridCol>
                <a:gridCol w="642845">
                  <a:extLst>
                    <a:ext uri="{9D8B030D-6E8A-4147-A177-3AD203B41FA5}">
                      <a16:colId xmlns:a16="http://schemas.microsoft.com/office/drawing/2014/main" val="20005"/>
                    </a:ext>
                  </a:extLst>
                </a:gridCol>
                <a:gridCol w="642845">
                  <a:extLst>
                    <a:ext uri="{9D8B030D-6E8A-4147-A177-3AD203B41FA5}">
                      <a16:colId xmlns:a16="http://schemas.microsoft.com/office/drawing/2014/main" val="20006"/>
                    </a:ext>
                  </a:extLst>
                </a:gridCol>
                <a:gridCol w="642845">
                  <a:extLst>
                    <a:ext uri="{9D8B030D-6E8A-4147-A177-3AD203B41FA5}">
                      <a16:colId xmlns:a16="http://schemas.microsoft.com/office/drawing/2014/main" val="20007"/>
                    </a:ext>
                  </a:extLst>
                </a:gridCol>
                <a:gridCol w="642845">
                  <a:extLst>
                    <a:ext uri="{9D8B030D-6E8A-4147-A177-3AD203B41FA5}">
                      <a16:colId xmlns:a16="http://schemas.microsoft.com/office/drawing/2014/main" val="20008"/>
                    </a:ext>
                  </a:extLst>
                </a:gridCol>
                <a:gridCol w="642845">
                  <a:extLst>
                    <a:ext uri="{9D8B030D-6E8A-4147-A177-3AD203B41FA5}">
                      <a16:colId xmlns:a16="http://schemas.microsoft.com/office/drawing/2014/main" val="20009"/>
                    </a:ext>
                  </a:extLst>
                </a:gridCol>
                <a:gridCol w="642845">
                  <a:extLst>
                    <a:ext uri="{9D8B030D-6E8A-4147-A177-3AD203B41FA5}">
                      <a16:colId xmlns:a16="http://schemas.microsoft.com/office/drawing/2014/main" val="20010"/>
                    </a:ext>
                  </a:extLst>
                </a:gridCol>
              </a:tblGrid>
              <a:tr h="252028">
                <a:tc rowSpan="2">
                  <a:txBody>
                    <a:bodyPr/>
                    <a:lstStyle/>
                    <a:p>
                      <a:r>
                        <a:rPr kumimoji="1" lang="ja-JP" altLang="en-US" sz="900" b="0" dirty="0">
                          <a:latin typeface="+mn-ea"/>
                          <a:ea typeface="+mn-ea"/>
                        </a:rPr>
                        <a:t>狙い</a:t>
                      </a:r>
                    </a:p>
                  </a:txBody>
                  <a:tcPr anchor="ctr">
                    <a:lnL w="12700" cap="flat" cmpd="sng" algn="ctr">
                      <a:solidFill>
                        <a:schemeClr val="tx2"/>
                      </a:solidFill>
                      <a:prstDash val="solid"/>
                      <a:round/>
                      <a:headEnd type="none" w="med" len="med"/>
                      <a:tailEnd type="none" w="med" len="med"/>
                    </a:lnL>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kumimoji="1" lang="ja-JP" altLang="en-US" sz="800" b="0" dirty="0">
                          <a:latin typeface="+mn-ea"/>
                          <a:ea typeface="+mn-ea"/>
                        </a:rPr>
                        <a:t>生産性</a:t>
                      </a:r>
                      <a:br>
                        <a:rPr kumimoji="1" lang="en-US" altLang="ja-JP" sz="800" b="0" dirty="0">
                          <a:latin typeface="+mn-ea"/>
                          <a:ea typeface="+mn-ea"/>
                        </a:rPr>
                      </a:br>
                      <a:r>
                        <a:rPr kumimoji="1" lang="ja-JP" altLang="en-US" sz="800" b="0" dirty="0">
                          <a:latin typeface="+mn-ea"/>
                          <a:ea typeface="+mn-ea"/>
                        </a:rPr>
                        <a:t>向上</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移動時間短縮</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非常時の</a:t>
                      </a:r>
                      <a:endParaRPr kumimoji="1" lang="en-US" altLang="ja-JP" sz="800" b="0" dirty="0">
                        <a:latin typeface="+mn-ea"/>
                        <a:ea typeface="+mn-ea"/>
                      </a:endParaRPr>
                    </a:p>
                    <a:p>
                      <a:pPr algn="ctr"/>
                      <a:r>
                        <a:rPr kumimoji="1" lang="ja-JP" altLang="en-US" sz="800" b="0" dirty="0">
                          <a:latin typeface="+mn-ea"/>
                          <a:ea typeface="+mn-ea"/>
                        </a:rPr>
                        <a:t>事業継続</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顧客満足度向上</a:t>
                      </a:r>
                    </a:p>
                  </a:txBody>
                  <a:tcPr>
                    <a:lnT w="12700" cap="flat" cmpd="sng" algn="ctr">
                      <a:solidFill>
                        <a:schemeClr val="tx2"/>
                      </a:solidFill>
                      <a:prstDash val="solid"/>
                      <a:round/>
                      <a:headEnd type="none" w="med" len="med"/>
                      <a:tailEnd type="none" w="med" len="med"/>
                    </a:lnT>
                  </a:tcPr>
                </a:tc>
                <a:tc>
                  <a:txBody>
                    <a:bodyPr/>
                    <a:lstStyle/>
                    <a:p>
                      <a:pPr algn="ctr"/>
                      <a:r>
                        <a:rPr kumimoji="1" lang="en-US" altLang="ja-JP" sz="800" b="0" dirty="0">
                          <a:latin typeface="+mn-ea"/>
                          <a:ea typeface="+mn-ea"/>
                        </a:rPr>
                        <a:t>WLB</a:t>
                      </a:r>
                      <a:r>
                        <a:rPr kumimoji="1" lang="ja-JP" altLang="en-US" sz="800" b="0" dirty="0">
                          <a:latin typeface="+mn-ea"/>
                          <a:ea typeface="+mn-ea"/>
                        </a:rPr>
                        <a:t>向上</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オフィス</a:t>
                      </a:r>
                      <a:br>
                        <a:rPr kumimoji="1" lang="en-US" altLang="ja-JP" sz="800" b="0" dirty="0">
                          <a:latin typeface="+mn-ea"/>
                          <a:ea typeface="+mn-ea"/>
                        </a:rPr>
                      </a:br>
                      <a:r>
                        <a:rPr kumimoji="1" lang="ja-JP" altLang="en-US" sz="800" b="0" dirty="0">
                          <a:latin typeface="+mn-ea"/>
                          <a:ea typeface="+mn-ea"/>
                        </a:rPr>
                        <a:t>費用削減</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通勤弱者対応</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創造性</a:t>
                      </a:r>
                      <a:br>
                        <a:rPr kumimoji="1" lang="en-US" altLang="ja-JP" sz="800" b="0" dirty="0">
                          <a:latin typeface="+mn-ea"/>
                          <a:ea typeface="+mn-ea"/>
                        </a:rPr>
                      </a:br>
                      <a:r>
                        <a:rPr kumimoji="1" lang="ja-JP" altLang="en-US" sz="800" b="0" dirty="0">
                          <a:latin typeface="+mn-ea"/>
                          <a:ea typeface="+mn-ea"/>
                        </a:rPr>
                        <a:t>向上</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優秀な人材確保</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省エネ・</a:t>
                      </a:r>
                      <a:r>
                        <a:rPr kumimoji="1" lang="en-US" altLang="ja-JP" sz="800" b="0" dirty="0">
                          <a:latin typeface="+mn-ea"/>
                          <a:ea typeface="+mn-ea"/>
                        </a:rPr>
                        <a:t>CO2</a:t>
                      </a:r>
                      <a:r>
                        <a:rPr kumimoji="1" lang="ja-JP" altLang="en-US" sz="800" b="0" dirty="0">
                          <a:latin typeface="+mn-ea"/>
                          <a:ea typeface="+mn-ea"/>
                        </a:rPr>
                        <a:t>対策</a:t>
                      </a:r>
                    </a:p>
                  </a:txBody>
                  <a:tcP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0000"/>
                  </a:ext>
                </a:extLst>
              </a:tr>
              <a:tr h="252028">
                <a:tc vMerge="1">
                  <a:txBody>
                    <a:bodyPr/>
                    <a:lstStyle/>
                    <a:p>
                      <a:endParaRPr kumimoji="1" lang="ja-JP" altLang="en-US" sz="1200" dirty="0"/>
                    </a:p>
                  </a:txBody>
                  <a:tcPr/>
                </a:tc>
                <a:tc>
                  <a:txBody>
                    <a:bodyPr/>
                    <a:lstStyle/>
                    <a:p>
                      <a:pPr algn="ctr"/>
                      <a:endParaRPr kumimoji="1" lang="ja-JP" altLang="en-US" sz="1000" dirty="0">
                        <a:solidFill>
                          <a:schemeClr val="tx1"/>
                        </a:solidFill>
                      </a:endParaRP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dirty="0">
                        <a:solidFill>
                          <a:schemeClr val="tx1"/>
                        </a:solidFill>
                      </a:endParaRP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dirty="0">
                        <a:solidFill>
                          <a:schemeClr val="tx1"/>
                        </a:solidFill>
                      </a:endParaRP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dirty="0">
                        <a:solidFill>
                          <a:schemeClr val="tx1"/>
                        </a:solidFill>
                      </a:endParaRP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dirty="0">
                        <a:solidFill>
                          <a:schemeClr val="tx1"/>
                        </a:solidFill>
                      </a:endParaRP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dirty="0">
                        <a:solidFill>
                          <a:schemeClr val="tx1"/>
                        </a:solidFill>
                      </a:endParaRP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dirty="0">
                        <a:solidFill>
                          <a:schemeClr val="tx1"/>
                        </a:solidFill>
                      </a:endParaRP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dirty="0">
                        <a:solidFill>
                          <a:schemeClr val="tx1"/>
                        </a:solidFill>
                      </a:endParaRP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dirty="0">
                        <a:solidFill>
                          <a:schemeClr val="tx1"/>
                        </a:solidFill>
                      </a:endParaRP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dirty="0">
                        <a:solidFill>
                          <a:schemeClr val="tx1"/>
                        </a:solidFill>
                      </a:endParaRPr>
                    </a:p>
                  </a:txBody>
                  <a:tcPr>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bl>
          </a:graphicData>
        </a:graphic>
      </p:graphicFrame>
      <p:sp>
        <p:nvSpPr>
          <p:cNvPr id="9" name="正方形/長方形 8"/>
          <p:cNvSpPr/>
          <p:nvPr/>
        </p:nvSpPr>
        <p:spPr>
          <a:xfrm>
            <a:off x="4949827" y="3807233"/>
            <a:ext cx="4825325" cy="288032"/>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テレワーク導入の効果（経営にもたらした効果、その他効果）</a:t>
            </a:r>
          </a:p>
        </p:txBody>
      </p:sp>
      <p:graphicFrame>
        <p:nvGraphicFramePr>
          <p:cNvPr id="10" name="表 9"/>
          <p:cNvGraphicFramePr>
            <a:graphicFrameLocks noGrp="1"/>
          </p:cNvGraphicFramePr>
          <p:nvPr>
            <p:extLst>
              <p:ext uri="{D42A27DB-BD31-4B8C-83A1-F6EECF244321}">
                <p14:modId xmlns:p14="http://schemas.microsoft.com/office/powerpoint/2010/main" val="3918995568"/>
              </p:ext>
            </p:extLst>
          </p:nvPr>
        </p:nvGraphicFramePr>
        <p:xfrm>
          <a:off x="4951412" y="4086820"/>
          <a:ext cx="4823741" cy="2592288"/>
        </p:xfrm>
        <a:graphic>
          <a:graphicData uri="http://schemas.openxmlformats.org/drawingml/2006/table">
            <a:tbl>
              <a:tblPr>
                <a:tableStyleId>{5C22544A-7EE6-4342-B048-85BDC9FD1C3A}</a:tableStyleId>
              </a:tblPr>
              <a:tblGrid>
                <a:gridCol w="4823741">
                  <a:extLst>
                    <a:ext uri="{9D8B030D-6E8A-4147-A177-3AD203B41FA5}">
                      <a16:colId xmlns:a16="http://schemas.microsoft.com/office/drawing/2014/main" val="20000"/>
                    </a:ext>
                  </a:extLst>
                </a:gridCol>
              </a:tblGrid>
              <a:tr h="2592288">
                <a:tc>
                  <a:txBody>
                    <a:bodyPr/>
                    <a:lstStyle/>
                    <a:p>
                      <a:r>
                        <a:rPr kumimoji="1" lang="ja-JP" altLang="en-US" sz="1100" dirty="0">
                          <a:latin typeface="+mn-ea"/>
                          <a:ea typeface="+mn-ea"/>
                        </a:rPr>
                        <a:t>以下項目について、特にアピールしたいポイントを簡潔にまとめてください</a:t>
                      </a:r>
                      <a:endParaRPr kumimoji="1" lang="en-US" altLang="ja-JP" sz="1100" dirty="0">
                        <a:latin typeface="+mn-ea"/>
                        <a:ea typeface="+mn-ea"/>
                      </a:endParaRPr>
                    </a:p>
                    <a:p>
                      <a:r>
                        <a:rPr kumimoji="1" lang="ja-JP" altLang="en-US" sz="1100" dirty="0">
                          <a:latin typeface="+mn-ea"/>
                          <a:ea typeface="+mn-ea"/>
                        </a:rPr>
                        <a:t>（ご記入時は、この枠内案内は削除してください）</a:t>
                      </a:r>
                      <a:endParaRPr kumimoji="1" lang="en-US" altLang="ja-JP" sz="1100" dirty="0">
                        <a:latin typeface="+mn-ea"/>
                        <a:ea typeface="+mn-ea"/>
                      </a:endParaRPr>
                    </a:p>
                    <a:p>
                      <a:r>
                        <a:rPr kumimoji="1" lang="en-US" altLang="ja-JP" sz="1100" dirty="0">
                          <a:latin typeface="+mn-ea"/>
                          <a:ea typeface="+mn-ea"/>
                        </a:rPr>
                        <a:t>------</a:t>
                      </a:r>
                    </a:p>
                    <a:p>
                      <a:r>
                        <a:rPr kumimoji="1" lang="ja-JP" altLang="en-US" sz="1100" dirty="0">
                          <a:latin typeface="+mn-ea"/>
                          <a:ea typeface="+mn-ea"/>
                        </a:rPr>
                        <a:t>・テレワークを導入したことによる経営にもたらした効果やエピソード</a:t>
                      </a:r>
                      <a:endParaRPr kumimoji="1" lang="en-US" altLang="ja-JP" sz="1100" dirty="0">
                        <a:latin typeface="+mn-ea"/>
                        <a:ea typeface="+mn-ea"/>
                      </a:endParaRPr>
                    </a:p>
                    <a:p>
                      <a:r>
                        <a:rPr kumimoji="1" lang="ja-JP" altLang="en-US" sz="1100" dirty="0">
                          <a:latin typeface="+mn-ea"/>
                          <a:ea typeface="+mn-ea"/>
                        </a:rPr>
                        <a:t>・テレワークの導入にあたり、</a:t>
                      </a:r>
                      <a:r>
                        <a:rPr kumimoji="1" lang="en-US" altLang="ja-JP" sz="1100" dirty="0">
                          <a:latin typeface="+mn-ea"/>
                          <a:ea typeface="+mn-ea"/>
                        </a:rPr>
                        <a:t>ICT</a:t>
                      </a:r>
                      <a:r>
                        <a:rPr kumimoji="1" lang="ja-JP" altLang="en-US" sz="1100" dirty="0" err="1">
                          <a:latin typeface="+mn-ea"/>
                          <a:ea typeface="+mn-ea"/>
                        </a:rPr>
                        <a:t>の利</a:t>
                      </a:r>
                      <a:r>
                        <a:rPr kumimoji="1" lang="ja-JP" altLang="en-US" sz="1100" dirty="0">
                          <a:latin typeface="+mn-ea"/>
                          <a:ea typeface="+mn-ea"/>
                        </a:rPr>
                        <a:t>活用、地方への移住や地方活性化等の取組や成果</a:t>
                      </a:r>
                      <a:endParaRPr kumimoji="1" lang="en-US" altLang="ja-JP" sz="1100" dirty="0">
                        <a:latin typeface="+mn-ea"/>
                        <a:ea typeface="+mn-ea"/>
                      </a:endParaRPr>
                    </a:p>
                    <a:p>
                      <a:r>
                        <a:rPr kumimoji="1" lang="ja-JP" altLang="en-US" sz="1100" dirty="0">
                          <a:latin typeface="+mn-ea"/>
                          <a:ea typeface="+mn-ea"/>
                        </a:rPr>
                        <a:t>・その他テレワークの導入によって創出された社会的効果の事例</a:t>
                      </a:r>
                      <a:endParaRPr kumimoji="1" lang="en-US" altLang="ja-JP" sz="1100" dirty="0">
                        <a:latin typeface="+mn-ea"/>
                        <a:ea typeface="+mn-ea"/>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9EDF4"/>
                    </a:solidFill>
                  </a:tcPr>
                </a:tc>
                <a:extLst>
                  <a:ext uri="{0D108BD9-81ED-4DB2-BD59-A6C34878D82A}">
                    <a16:rowId xmlns:a16="http://schemas.microsoft.com/office/drawing/2014/main" val="10000"/>
                  </a:ext>
                </a:extLst>
              </a:tr>
            </a:tbl>
          </a:graphicData>
        </a:graphic>
      </p:graphicFrame>
      <p:sp>
        <p:nvSpPr>
          <p:cNvPr id="11" name="正方形/長方形 10"/>
          <p:cNvSpPr/>
          <p:nvPr/>
        </p:nvSpPr>
        <p:spPr>
          <a:xfrm>
            <a:off x="140596" y="3798788"/>
            <a:ext cx="2600103" cy="288032"/>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テレワークの概要・特徴</a:t>
            </a:r>
          </a:p>
        </p:txBody>
      </p:sp>
      <p:graphicFrame>
        <p:nvGraphicFramePr>
          <p:cNvPr id="12" name="表 11"/>
          <p:cNvGraphicFramePr>
            <a:graphicFrameLocks noGrp="1"/>
          </p:cNvGraphicFramePr>
          <p:nvPr>
            <p:extLst>
              <p:ext uri="{D42A27DB-BD31-4B8C-83A1-F6EECF244321}">
                <p14:modId xmlns:p14="http://schemas.microsoft.com/office/powerpoint/2010/main" val="490150741"/>
              </p:ext>
            </p:extLst>
          </p:nvPr>
        </p:nvGraphicFramePr>
        <p:xfrm>
          <a:off x="148412" y="4095265"/>
          <a:ext cx="4736304" cy="2583843"/>
        </p:xfrm>
        <a:graphic>
          <a:graphicData uri="http://schemas.openxmlformats.org/drawingml/2006/table">
            <a:tbl>
              <a:tblPr>
                <a:tableStyleId>{5C22544A-7EE6-4342-B048-85BDC9FD1C3A}</a:tableStyleId>
              </a:tblPr>
              <a:tblGrid>
                <a:gridCol w="4736304">
                  <a:extLst>
                    <a:ext uri="{9D8B030D-6E8A-4147-A177-3AD203B41FA5}">
                      <a16:colId xmlns:a16="http://schemas.microsoft.com/office/drawing/2014/main" val="20000"/>
                    </a:ext>
                  </a:extLst>
                </a:gridCol>
              </a:tblGrid>
              <a:tr h="2583843">
                <a:tc>
                  <a:txBody>
                    <a:bodyPr/>
                    <a:lstStyle/>
                    <a:p>
                      <a:r>
                        <a:rPr kumimoji="1" lang="ja-JP" altLang="en-US" sz="1100" dirty="0">
                          <a:latin typeface="+mn-ea"/>
                          <a:ea typeface="+mn-ea"/>
                        </a:rPr>
                        <a:t>以下についてまとめてください</a:t>
                      </a:r>
                    </a:p>
                    <a:p>
                      <a:r>
                        <a:rPr kumimoji="1" lang="ja-JP" altLang="en-US" sz="1100" dirty="0">
                          <a:latin typeface="+mn-ea"/>
                          <a:ea typeface="+mn-ea"/>
                        </a:rPr>
                        <a:t>（ご記入時は、この枠内案内は削除してください）</a:t>
                      </a:r>
                    </a:p>
                    <a:p>
                      <a:r>
                        <a:rPr kumimoji="1" lang="en-US" altLang="ja-JP" sz="1100" dirty="0">
                          <a:latin typeface="+mn-ea"/>
                          <a:ea typeface="+mn-ea"/>
                        </a:rPr>
                        <a:t>------</a:t>
                      </a:r>
                    </a:p>
                    <a:p>
                      <a:r>
                        <a:rPr kumimoji="1" lang="ja-JP" altLang="en-US" sz="1100" dirty="0">
                          <a:latin typeface="+mn-ea"/>
                          <a:ea typeface="+mn-ea"/>
                        </a:rPr>
                        <a:t>・テレワーク制度の概要・特徴</a:t>
                      </a:r>
                    </a:p>
                    <a:p>
                      <a:r>
                        <a:rPr kumimoji="1" lang="ja-JP" altLang="en-US" sz="1100" dirty="0">
                          <a:latin typeface="+mn-ea"/>
                          <a:ea typeface="+mn-ea"/>
                        </a:rPr>
                        <a:t>・テレワークの活用拡大や定着、効果的な運用のために工夫した点</a:t>
                      </a:r>
                    </a:p>
                    <a:p>
                      <a:r>
                        <a:rPr kumimoji="1" lang="ja-JP" altLang="en-US" sz="1100" dirty="0">
                          <a:latin typeface="+mn-ea"/>
                          <a:ea typeface="+mn-ea"/>
                        </a:rPr>
                        <a:t>・テレワークでの長時間労働を防ぐための具体的な取組</a:t>
                      </a:r>
                    </a:p>
                    <a:p>
                      <a:r>
                        <a:rPr kumimoji="1" lang="ja-JP" altLang="en-US" sz="1100" dirty="0">
                          <a:latin typeface="+mn-ea"/>
                          <a:ea typeface="+mn-ea"/>
                        </a:rPr>
                        <a:t>・その他、今後テレワークを導入する団体の参考になる知見　等</a:t>
                      </a:r>
                    </a:p>
                    <a:p>
                      <a:endParaRPr kumimoji="1" lang="ja-JP" altLang="en-US" sz="1100" dirty="0">
                        <a:latin typeface="+mn-ea"/>
                        <a:ea typeface="+mn-ea"/>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9EDF4"/>
                    </a:solidFill>
                  </a:tcPr>
                </a:tc>
                <a:extLst>
                  <a:ext uri="{0D108BD9-81ED-4DB2-BD59-A6C34878D82A}">
                    <a16:rowId xmlns:a16="http://schemas.microsoft.com/office/drawing/2014/main" val="10000"/>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022885631"/>
              </p:ext>
            </p:extLst>
          </p:nvPr>
        </p:nvGraphicFramePr>
        <p:xfrm>
          <a:off x="5398542" y="1077837"/>
          <a:ext cx="4376613" cy="1612970"/>
        </p:xfrm>
        <a:graphic>
          <a:graphicData uri="http://schemas.openxmlformats.org/drawingml/2006/table">
            <a:tbl>
              <a:tblPr>
                <a:tableStyleId>{073A0DAA-6AF3-43AB-8588-CEC1D06C72B9}</a:tableStyleId>
              </a:tblPr>
              <a:tblGrid>
                <a:gridCol w="1352277">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tblGrid>
              <a:tr h="315288">
                <a:tc>
                  <a:txBody>
                    <a:bodyPr/>
                    <a:lstStyle/>
                    <a:p>
                      <a:r>
                        <a:rPr kumimoji="1" lang="ja-JP" altLang="en-US" sz="1100" dirty="0">
                          <a:latin typeface="+mn-ea"/>
                          <a:ea typeface="+mn-ea"/>
                        </a:rPr>
                        <a:t>雇用上の規定</a:t>
                      </a:r>
                    </a:p>
                  </a:txBody>
                  <a:tcPr marR="0" anchor="ctr">
                    <a:lnL w="12700" cap="flat" cmpd="sng" algn="ctr">
                      <a:solidFill>
                        <a:schemeClr val="tx2"/>
                      </a:solidFill>
                      <a:prstDash val="solid"/>
                      <a:round/>
                      <a:headEnd type="none" w="med" len="med"/>
                      <a:tailEnd type="none" w="med" len="med"/>
                    </a:lnL>
                    <a:lnT w="12700" cap="flat" cmpd="sng" algn="ctr">
                      <a:solidFill>
                        <a:schemeClr val="tx2"/>
                      </a:solidFill>
                      <a:prstDash val="solid"/>
                      <a:round/>
                      <a:headEnd type="none" w="med" len="med"/>
                      <a:tailEnd type="none" w="med" len="med"/>
                    </a:lnT>
                    <a:solidFill>
                      <a:srgbClr val="E9EDF4"/>
                    </a:solidFill>
                  </a:tcPr>
                </a:tc>
                <a:tc>
                  <a:txBody>
                    <a:bodyPr/>
                    <a:lstStyle/>
                    <a:p>
                      <a:endParaRPr kumimoji="1" lang="ja-JP" altLang="en-US" sz="1100" dirty="0">
                        <a:latin typeface="+mn-ea"/>
                        <a:ea typeface="+mn-ea"/>
                      </a:endParaRPr>
                    </a:p>
                  </a:txBody>
                  <a:tcP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solidFill>
                      <a:srgbClr val="E9EDF4"/>
                    </a:solidFill>
                  </a:tcPr>
                </a:tc>
                <a:extLst>
                  <a:ext uri="{0D108BD9-81ED-4DB2-BD59-A6C34878D82A}">
                    <a16:rowId xmlns:a16="http://schemas.microsoft.com/office/drawing/2014/main" val="10000"/>
                  </a:ext>
                </a:extLst>
              </a:tr>
              <a:tr h="315288">
                <a:tc>
                  <a:txBody>
                    <a:bodyPr/>
                    <a:lstStyle/>
                    <a:p>
                      <a:r>
                        <a:rPr kumimoji="1" lang="ja-JP" altLang="en-US" sz="1100" dirty="0"/>
                        <a:t>テレワーク担当部署</a:t>
                      </a:r>
                      <a:endParaRPr kumimoji="1" lang="ja-JP" altLang="en-US" sz="1100" dirty="0">
                        <a:latin typeface="+mn-ea"/>
                        <a:ea typeface="+mn-ea"/>
                      </a:endParaRPr>
                    </a:p>
                  </a:txBody>
                  <a:tcPr marR="0" anchor="ctr">
                    <a:lnL w="12700" cap="flat" cmpd="sng" algn="ctr">
                      <a:solidFill>
                        <a:schemeClr val="tx2"/>
                      </a:solidFill>
                      <a:prstDash val="solid"/>
                      <a:round/>
                      <a:headEnd type="none" w="med" len="med"/>
                      <a:tailEnd type="none" w="med" len="med"/>
                    </a:lnL>
                    <a:solidFill>
                      <a:srgbClr val="E9EDF4"/>
                    </a:solidFill>
                  </a:tcPr>
                </a:tc>
                <a:tc>
                  <a:txBody>
                    <a:bodyPr/>
                    <a:lstStyle/>
                    <a:p>
                      <a:endParaRPr kumimoji="1" lang="ja-JP" altLang="en-US" sz="1100" dirty="0">
                        <a:latin typeface="+mn-ea"/>
                        <a:ea typeface="+mn-ea"/>
                      </a:endParaRPr>
                    </a:p>
                  </a:txBody>
                  <a:tcPr>
                    <a:lnR w="12700" cap="flat" cmpd="sng" algn="ctr">
                      <a:solidFill>
                        <a:schemeClr val="tx2"/>
                      </a:solidFill>
                      <a:prstDash val="solid"/>
                      <a:round/>
                      <a:headEnd type="none" w="med" len="med"/>
                      <a:tailEnd type="none" w="med" len="med"/>
                    </a:lnR>
                    <a:solidFill>
                      <a:srgbClr val="E9EDF4"/>
                    </a:solidFill>
                  </a:tcPr>
                </a:tc>
                <a:extLst>
                  <a:ext uri="{0D108BD9-81ED-4DB2-BD59-A6C34878D82A}">
                    <a16:rowId xmlns:a16="http://schemas.microsoft.com/office/drawing/2014/main" val="10001"/>
                  </a:ext>
                </a:extLst>
              </a:tr>
              <a:tr h="315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テレワーク対象者</a:t>
                      </a:r>
                      <a:endParaRPr kumimoji="1" lang="ja-JP" altLang="en-US" sz="1100" dirty="0">
                        <a:latin typeface="+mn-ea"/>
                        <a:ea typeface="+mn-ea"/>
                      </a:endParaRPr>
                    </a:p>
                  </a:txBody>
                  <a:tcPr marR="0" anchor="ctr">
                    <a:lnL w="12700" cap="flat" cmpd="sng" algn="ctr">
                      <a:solidFill>
                        <a:schemeClr val="tx2"/>
                      </a:solidFill>
                      <a:prstDash val="solid"/>
                      <a:round/>
                      <a:headEnd type="none" w="med" len="med"/>
                      <a:tailEnd type="none" w="med" len="med"/>
                    </a:lnL>
                    <a:solidFill>
                      <a:srgbClr val="E9EDF4"/>
                    </a:solidFill>
                  </a:tcPr>
                </a:tc>
                <a:tc>
                  <a:txBody>
                    <a:bodyPr/>
                    <a:lstStyle/>
                    <a:p>
                      <a:endParaRPr kumimoji="1" lang="ja-JP" altLang="en-US" sz="1100" dirty="0">
                        <a:latin typeface="+mn-ea"/>
                        <a:ea typeface="+mn-ea"/>
                      </a:endParaRPr>
                    </a:p>
                  </a:txBody>
                  <a:tcPr>
                    <a:lnR w="12700" cap="flat" cmpd="sng" algn="ctr">
                      <a:solidFill>
                        <a:schemeClr val="tx2"/>
                      </a:solidFill>
                      <a:prstDash val="solid"/>
                      <a:round/>
                      <a:headEnd type="none" w="med" len="med"/>
                      <a:tailEnd type="none" w="med" len="med"/>
                    </a:lnR>
                    <a:solidFill>
                      <a:srgbClr val="E9EDF4"/>
                    </a:solidFill>
                  </a:tcPr>
                </a:tc>
                <a:extLst>
                  <a:ext uri="{0D108BD9-81ED-4DB2-BD59-A6C34878D82A}">
                    <a16:rowId xmlns:a16="http://schemas.microsoft.com/office/drawing/2014/main" val="10002"/>
                  </a:ext>
                </a:extLst>
              </a:tr>
              <a:tr h="315288">
                <a:tc>
                  <a:txBody>
                    <a:bodyPr/>
                    <a:lstStyle/>
                    <a:p>
                      <a:r>
                        <a:rPr kumimoji="1" lang="ja-JP" altLang="en-US" sz="1100" dirty="0"/>
                        <a:t>実施者数</a:t>
                      </a:r>
                      <a:endParaRPr kumimoji="1" lang="ja-JP" altLang="en-US" sz="1100" dirty="0">
                        <a:latin typeface="+mn-ea"/>
                        <a:ea typeface="+mn-ea"/>
                      </a:endParaRPr>
                    </a:p>
                  </a:txBody>
                  <a:tcPr marR="0" anchor="ctr">
                    <a:lnL w="12700" cap="flat" cmpd="sng" algn="ctr">
                      <a:solidFill>
                        <a:schemeClr val="tx2"/>
                      </a:solidFill>
                      <a:prstDash val="solid"/>
                      <a:round/>
                      <a:headEnd type="none" w="med" len="med"/>
                      <a:tailEnd type="none" w="med" len="med"/>
                    </a:lnL>
                    <a:solidFill>
                      <a:srgbClr val="E9EDF4"/>
                    </a:solidFill>
                  </a:tcPr>
                </a:tc>
                <a:tc>
                  <a:txBody>
                    <a:bodyPr/>
                    <a:lstStyle/>
                    <a:p>
                      <a:endParaRPr kumimoji="1" lang="en-US" altLang="ja-JP" sz="1100" dirty="0">
                        <a:latin typeface="+mn-ea"/>
                        <a:ea typeface="+mn-ea"/>
                      </a:endParaRPr>
                    </a:p>
                  </a:txBody>
                  <a:tcPr>
                    <a:lnR w="12700" cap="flat" cmpd="sng" algn="ctr">
                      <a:solidFill>
                        <a:schemeClr val="tx2"/>
                      </a:solidFill>
                      <a:prstDash val="solid"/>
                      <a:round/>
                      <a:headEnd type="none" w="med" len="med"/>
                      <a:tailEnd type="none" w="med" len="med"/>
                    </a:lnR>
                    <a:solidFill>
                      <a:srgbClr val="E9EDF4"/>
                    </a:solidFill>
                  </a:tcPr>
                </a:tc>
                <a:extLst>
                  <a:ext uri="{0D108BD9-81ED-4DB2-BD59-A6C34878D82A}">
                    <a16:rowId xmlns:a16="http://schemas.microsoft.com/office/drawing/2014/main" val="10003"/>
                  </a:ext>
                </a:extLst>
              </a:tr>
              <a:tr h="351818">
                <a:tc>
                  <a:txBody>
                    <a:bodyPr/>
                    <a:lstStyle/>
                    <a:p>
                      <a:r>
                        <a:rPr kumimoji="1" lang="ja-JP" altLang="en-US" sz="1100" dirty="0"/>
                        <a:t>平均実施日数</a:t>
                      </a:r>
                      <a:endParaRPr kumimoji="1" lang="ja-JP" altLang="en-US" sz="1100" dirty="0">
                        <a:latin typeface="+mn-ea"/>
                        <a:ea typeface="+mn-ea"/>
                      </a:endParaRPr>
                    </a:p>
                  </a:txBody>
                  <a:tcPr marR="0" anchor="ctr">
                    <a:lnL w="12700" cap="flat" cmpd="sng" algn="ctr">
                      <a:solidFill>
                        <a:schemeClr val="tx2"/>
                      </a:solidFill>
                      <a:prstDash val="solid"/>
                      <a:round/>
                      <a:headEnd type="none" w="med" len="med"/>
                      <a:tailEnd type="none" w="med" len="med"/>
                    </a:lnL>
                    <a:lnB w="12700" cap="flat" cmpd="sng" algn="ctr">
                      <a:solidFill>
                        <a:schemeClr val="tx2"/>
                      </a:solidFill>
                      <a:prstDash val="solid"/>
                      <a:round/>
                      <a:headEnd type="none" w="med" len="med"/>
                      <a:tailEnd type="none" w="med" len="med"/>
                    </a:lnB>
                    <a:solidFill>
                      <a:srgbClr val="E9EDF4"/>
                    </a:solidFill>
                  </a:tcPr>
                </a:tc>
                <a:tc>
                  <a:txBody>
                    <a:bodyPr/>
                    <a:lstStyle/>
                    <a:p>
                      <a:endParaRPr kumimoji="1" lang="ja-JP" altLang="en-US" sz="1100" dirty="0">
                        <a:latin typeface="+mn-ea"/>
                        <a:ea typeface="+mn-ea"/>
                      </a:endParaRPr>
                    </a:p>
                  </a:txBody>
                  <a:tcPr>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solidFill>
                      <a:srgbClr val="E9EDF4"/>
                    </a:solidFill>
                  </a:tcPr>
                </a:tc>
                <a:extLst>
                  <a:ext uri="{0D108BD9-81ED-4DB2-BD59-A6C34878D82A}">
                    <a16:rowId xmlns:a16="http://schemas.microsoft.com/office/drawing/2014/main" val="10004"/>
                  </a:ext>
                </a:extLst>
              </a:tr>
            </a:tbl>
          </a:graphicData>
        </a:graphic>
      </p:graphicFrame>
      <p:sp>
        <p:nvSpPr>
          <p:cNvPr id="14" name="正方形/長方形 13"/>
          <p:cNvSpPr/>
          <p:nvPr/>
        </p:nvSpPr>
        <p:spPr>
          <a:xfrm>
            <a:off x="5390482" y="783839"/>
            <a:ext cx="2592288" cy="288032"/>
          </a:xfrm>
          <a:prstGeom prst="rect">
            <a:avLst/>
          </a:prstGeom>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テレワーク実施概要</a:t>
            </a:r>
          </a:p>
        </p:txBody>
      </p:sp>
      <p:sp>
        <p:nvSpPr>
          <p:cNvPr id="15" name="正方形/長方形 14"/>
          <p:cNvSpPr/>
          <p:nvPr/>
        </p:nvSpPr>
        <p:spPr>
          <a:xfrm>
            <a:off x="148412" y="2519536"/>
            <a:ext cx="2592288" cy="288032"/>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テレワークの導入・拡大の経緯</a:t>
            </a:r>
          </a:p>
        </p:txBody>
      </p:sp>
      <p:graphicFrame>
        <p:nvGraphicFramePr>
          <p:cNvPr id="16" name="表 15"/>
          <p:cNvGraphicFramePr>
            <a:graphicFrameLocks noGrp="1"/>
          </p:cNvGraphicFramePr>
          <p:nvPr>
            <p:extLst>
              <p:ext uri="{D42A27DB-BD31-4B8C-83A1-F6EECF244321}">
                <p14:modId xmlns:p14="http://schemas.microsoft.com/office/powerpoint/2010/main" val="1317450414"/>
              </p:ext>
            </p:extLst>
          </p:nvPr>
        </p:nvGraphicFramePr>
        <p:xfrm>
          <a:off x="150121" y="2807568"/>
          <a:ext cx="9625033" cy="847204"/>
        </p:xfrm>
        <a:graphic>
          <a:graphicData uri="http://schemas.openxmlformats.org/drawingml/2006/table">
            <a:tbl>
              <a:tblPr>
                <a:tableStyleId>{5C22544A-7EE6-4342-B048-85BDC9FD1C3A}</a:tableStyleId>
              </a:tblPr>
              <a:tblGrid>
                <a:gridCol w="9625033">
                  <a:extLst>
                    <a:ext uri="{9D8B030D-6E8A-4147-A177-3AD203B41FA5}">
                      <a16:colId xmlns:a16="http://schemas.microsoft.com/office/drawing/2014/main" val="20000"/>
                    </a:ext>
                  </a:extLst>
                </a:gridCol>
              </a:tblGrid>
              <a:tr h="8472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導入時期も記載（ご記入時は、この枠内案内は削除してください）</a:t>
                      </a:r>
                      <a:endParaRPr kumimoji="1" lang="en-US" altLang="ja-JP" sz="1100" dirty="0">
                        <a:latin typeface="+mn-ea"/>
                        <a:ea typeface="+mn-ea"/>
                      </a:endParaRPr>
                    </a:p>
                    <a:p>
                      <a:endParaRPr kumimoji="1" lang="en-US" altLang="ja-JP" sz="1100" dirty="0">
                        <a:latin typeface="+mn-ea"/>
                        <a:ea typeface="+mn-ea"/>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9EDF4"/>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66819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スライド番号プレースホルダ 3"/>
          <p:cNvSpPr txBox="1">
            <a:spLocks/>
          </p:cNvSpPr>
          <p:nvPr/>
        </p:nvSpPr>
        <p:spPr>
          <a:xfrm>
            <a:off x="9199090" y="6679108"/>
            <a:ext cx="576735" cy="294780"/>
          </a:xfrm>
          <a:prstGeom prst="rect">
            <a:avLst/>
          </a:prstGeom>
          <a:noFill/>
          <a:ln>
            <a:noFill/>
          </a:ln>
        </p:spPr>
        <p:txBody>
          <a:bodyPr vert="horz" lIns="91440" tIns="45720" rIns="91440" bIns="45720" rtlCol="0" anchor="ctr"/>
          <a:lstStyle>
            <a:defPPr>
              <a:defRPr lang="ja-JP"/>
            </a:defPPr>
            <a:lvl1pPr algn="r" rtl="0" fontAlgn="base">
              <a:spcBef>
                <a:spcPct val="0"/>
              </a:spcBef>
              <a:spcAft>
                <a:spcPct val="0"/>
              </a:spcAft>
              <a:defRPr kumimoji="1" sz="1200" kern="1200">
                <a:solidFill>
                  <a:schemeClr val="tx1">
                    <a:tint val="75000"/>
                  </a:schemeClr>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07ABED1-DCB7-426C-B595-4CAA308E5B38}" type="slidenum">
              <a:rPr kumimoji="1" lang="ja-JP" altLang="en-US" sz="1200" b="0" i="0" u="none" strike="noStrike" kern="1200" cap="none" spc="0" normalizeH="0" baseline="0" noProof="0" smtClean="0">
                <a:ln>
                  <a:noFill/>
                </a:ln>
                <a:solidFill>
                  <a:srgbClr val="000000">
                    <a:tint val="75000"/>
                  </a:srgb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dirty="0">
              <a:ln>
                <a:noFill/>
              </a:ln>
              <a:solidFill>
                <a:srgbClr val="000000">
                  <a:tint val="75000"/>
                </a:srgbClr>
              </a:solidFill>
              <a:effectLst/>
              <a:uLnTx/>
              <a:uFillTx/>
              <a:latin typeface="Arial" charset="0"/>
              <a:ea typeface="ＭＳ Ｐゴシック" charset="-128"/>
              <a:cs typeface="+mn-cs"/>
            </a:endParaRPr>
          </a:p>
        </p:txBody>
      </p:sp>
      <p:sp>
        <p:nvSpPr>
          <p:cNvPr id="3" name="正方形/長方形 2"/>
          <p:cNvSpPr/>
          <p:nvPr/>
        </p:nvSpPr>
        <p:spPr>
          <a:xfrm>
            <a:off x="126083" y="1007368"/>
            <a:ext cx="2592288" cy="288032"/>
          </a:xfrm>
          <a:prstGeom prst="rect">
            <a:avLst/>
          </a:prstGeom>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企業の概要</a:t>
            </a:r>
          </a:p>
        </p:txBody>
      </p:sp>
      <p:graphicFrame>
        <p:nvGraphicFramePr>
          <p:cNvPr id="6" name="表 5"/>
          <p:cNvGraphicFramePr>
            <a:graphicFrameLocks noGrp="1"/>
          </p:cNvGraphicFramePr>
          <p:nvPr>
            <p:extLst>
              <p:ext uri="{D42A27DB-BD31-4B8C-83A1-F6EECF244321}">
                <p14:modId xmlns:p14="http://schemas.microsoft.com/office/powerpoint/2010/main" val="2917170245"/>
              </p:ext>
            </p:extLst>
          </p:nvPr>
        </p:nvGraphicFramePr>
        <p:xfrm>
          <a:off x="135608" y="1295400"/>
          <a:ext cx="5103043" cy="1296144"/>
        </p:xfrm>
        <a:graphic>
          <a:graphicData uri="http://schemas.openxmlformats.org/drawingml/2006/table">
            <a:tbl>
              <a:tblPr>
                <a:tableStyleId>{5C22544A-7EE6-4342-B048-85BDC9FD1C3A}</a:tableStyleId>
              </a:tblPr>
              <a:tblGrid>
                <a:gridCol w="1070595">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tblGrid>
              <a:tr h="324036">
                <a:tc>
                  <a:txBody>
                    <a:bodyPr/>
                    <a:lstStyle/>
                    <a:p>
                      <a:r>
                        <a:rPr kumimoji="1" lang="ja-JP" altLang="en-US" sz="1100" dirty="0">
                          <a:latin typeface="+mn-ea"/>
                          <a:ea typeface="+mn-ea"/>
                        </a:rPr>
                        <a:t>企業・団体名</a:t>
                      </a:r>
                    </a:p>
                  </a:txBody>
                  <a:tcPr anchor="ctr">
                    <a:lnL w="12700" cap="flat" cmpd="sng" algn="ctr">
                      <a:solidFill>
                        <a:schemeClr val="tx2"/>
                      </a:solidFill>
                      <a:prstDash val="solid"/>
                      <a:round/>
                      <a:headEnd type="none" w="med" len="med"/>
                      <a:tailEnd type="none" w="med" len="med"/>
                    </a:lnL>
                    <a:lnT w="12700" cap="flat" cmpd="sng" algn="ctr">
                      <a:solidFill>
                        <a:schemeClr val="tx2"/>
                      </a:solidFill>
                      <a:prstDash val="solid"/>
                      <a:round/>
                      <a:headEnd type="none" w="med" len="med"/>
                      <a:tailEnd type="none" w="med" len="med"/>
                    </a:lnT>
                  </a:tcPr>
                </a:tc>
                <a:tc>
                  <a:txBody>
                    <a:bodyPr/>
                    <a:lstStyle/>
                    <a:p>
                      <a:r>
                        <a:rPr kumimoji="1" lang="ja-JP" altLang="en-US" sz="1100" dirty="0">
                          <a:solidFill>
                            <a:srgbClr val="FF0000"/>
                          </a:solidFill>
                          <a:latin typeface="+mn-ea"/>
                          <a:ea typeface="+mn-ea"/>
                        </a:rPr>
                        <a:t>株式会社</a:t>
                      </a:r>
                      <a:r>
                        <a:rPr kumimoji="1" lang="en-US" altLang="ja-JP" sz="1100" dirty="0">
                          <a:solidFill>
                            <a:srgbClr val="FF0000"/>
                          </a:solidFill>
                          <a:latin typeface="+mn-ea"/>
                          <a:ea typeface="+mn-ea"/>
                        </a:rPr>
                        <a:t>×○</a:t>
                      </a:r>
                      <a:r>
                        <a:rPr kumimoji="1" lang="ja-JP" altLang="en-US" sz="1100" dirty="0">
                          <a:solidFill>
                            <a:srgbClr val="FF0000"/>
                          </a:solidFill>
                          <a:latin typeface="+mn-ea"/>
                          <a:ea typeface="+mn-ea"/>
                        </a:rPr>
                        <a:t>総合建設</a:t>
                      </a:r>
                    </a:p>
                  </a:txBody>
                  <a:tcPr anchor="ctr">
                    <a:lnT w="12700" cap="flat" cmpd="sng" algn="ctr">
                      <a:solidFill>
                        <a:schemeClr val="tx2"/>
                      </a:solidFill>
                      <a:prstDash val="solid"/>
                      <a:round/>
                      <a:headEnd type="none" w="med" len="med"/>
                      <a:tailEnd type="none" w="med" len="med"/>
                    </a:lnT>
                  </a:tcPr>
                </a:tc>
                <a:tc>
                  <a:txBody>
                    <a:bodyPr/>
                    <a:lstStyle/>
                    <a:p>
                      <a:r>
                        <a:rPr kumimoji="1" lang="ja-JP" altLang="en-US" sz="1100" dirty="0">
                          <a:latin typeface="+mn-ea"/>
                          <a:ea typeface="+mn-ea"/>
                        </a:rPr>
                        <a:t>本社所在地</a:t>
                      </a:r>
                    </a:p>
                  </a:txBody>
                  <a:tcPr marR="0">
                    <a:lnT w="12700" cap="flat" cmpd="sng" algn="ctr">
                      <a:solidFill>
                        <a:schemeClr val="tx2"/>
                      </a:solidFill>
                      <a:prstDash val="solid"/>
                      <a:round/>
                      <a:headEnd type="none" w="med" len="med"/>
                      <a:tailEnd type="none" w="med" len="med"/>
                    </a:lnT>
                  </a:tcPr>
                </a:tc>
                <a:tc>
                  <a:txBody>
                    <a:bodyPr/>
                    <a:lstStyle/>
                    <a:p>
                      <a:r>
                        <a:rPr kumimoji="1" lang="ja-JP" altLang="en-US" sz="1100" dirty="0">
                          <a:solidFill>
                            <a:srgbClr val="FF0000"/>
                          </a:solidFill>
                          <a:latin typeface="+mn-ea"/>
                          <a:ea typeface="+mn-ea"/>
                        </a:rPr>
                        <a:t>東京都</a:t>
                      </a:r>
                      <a:endParaRPr kumimoji="1" lang="en-US" altLang="ja-JP" sz="1100" dirty="0">
                        <a:solidFill>
                          <a:srgbClr val="FF0000"/>
                        </a:solidFill>
                        <a:latin typeface="+mn-ea"/>
                        <a:ea typeface="+mn-ea"/>
                      </a:endParaRPr>
                    </a:p>
                  </a:txBody>
                  <a:tcP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0000"/>
                  </a:ext>
                </a:extLst>
              </a:tr>
              <a:tr h="324036">
                <a:tc>
                  <a:txBody>
                    <a:bodyPr/>
                    <a:lstStyle/>
                    <a:p>
                      <a:r>
                        <a:rPr kumimoji="1" lang="ja-JP" altLang="en-US" sz="1100" dirty="0">
                          <a:latin typeface="+mn-ea"/>
                          <a:ea typeface="+mn-ea"/>
                        </a:rPr>
                        <a:t>業種</a:t>
                      </a:r>
                    </a:p>
                  </a:txBody>
                  <a:tcPr anchor="ctr">
                    <a:lnL w="12700" cap="flat" cmpd="sng" algn="ctr">
                      <a:solidFill>
                        <a:schemeClr val="tx2"/>
                      </a:solidFill>
                      <a:prstDash val="solid"/>
                      <a:round/>
                      <a:headEnd type="none" w="med" len="med"/>
                      <a:tailEnd type="none" w="med" len="med"/>
                    </a:lnL>
                  </a:tcPr>
                </a:tc>
                <a:tc>
                  <a:txBody>
                    <a:bodyPr/>
                    <a:lstStyle/>
                    <a:p>
                      <a:r>
                        <a:rPr kumimoji="1" lang="ja-JP" altLang="en-US" sz="1100" dirty="0">
                          <a:solidFill>
                            <a:srgbClr val="FF0000"/>
                          </a:solidFill>
                          <a:latin typeface="+mn-ea"/>
                          <a:ea typeface="+mn-ea"/>
                        </a:rPr>
                        <a:t>建設業</a:t>
                      </a:r>
                    </a:p>
                  </a:txBody>
                  <a:tcPr anchor="ctr"/>
                </a:tc>
                <a:tc>
                  <a:txBody>
                    <a:bodyPr/>
                    <a:lstStyle/>
                    <a:p>
                      <a:r>
                        <a:rPr kumimoji="1" lang="ja-JP" altLang="en-US" sz="1100" dirty="0">
                          <a:latin typeface="+mn-ea"/>
                          <a:ea typeface="+mn-ea"/>
                        </a:rPr>
                        <a:t>総従業員数</a:t>
                      </a:r>
                    </a:p>
                  </a:txBody>
                  <a:tcPr marR="0"/>
                </a:tc>
                <a:tc>
                  <a:txBody>
                    <a:bodyPr/>
                    <a:lstStyle/>
                    <a:p>
                      <a:r>
                        <a:rPr kumimoji="1" lang="ja-JP" altLang="en-US" sz="1100" dirty="0">
                          <a:solidFill>
                            <a:srgbClr val="FF0000"/>
                          </a:solidFill>
                          <a:latin typeface="+mn-ea"/>
                          <a:ea typeface="+mn-ea"/>
                        </a:rPr>
                        <a:t>約</a:t>
                      </a:r>
                      <a:r>
                        <a:rPr kumimoji="1" lang="en-US" altLang="ja-JP" sz="1100" dirty="0">
                          <a:solidFill>
                            <a:srgbClr val="FF0000"/>
                          </a:solidFill>
                          <a:latin typeface="+mn-ea"/>
                          <a:ea typeface="+mn-ea"/>
                        </a:rPr>
                        <a:t>1000</a:t>
                      </a:r>
                      <a:r>
                        <a:rPr kumimoji="1" lang="ja-JP" altLang="en-US" sz="1100" dirty="0">
                          <a:solidFill>
                            <a:srgbClr val="FF0000"/>
                          </a:solidFill>
                          <a:latin typeface="+mn-ea"/>
                          <a:ea typeface="+mn-ea"/>
                        </a:rPr>
                        <a:t>名</a:t>
                      </a:r>
                    </a:p>
                  </a:txBody>
                  <a:tcPr>
                    <a:lnR w="12700" cap="flat" cmpd="sng" algn="ctr">
                      <a:solidFill>
                        <a:schemeClr val="tx2"/>
                      </a:solidFill>
                      <a:prstDash val="solid"/>
                      <a:round/>
                      <a:headEnd type="none" w="med" len="med"/>
                      <a:tailEnd type="none" w="med" len="med"/>
                    </a:lnR>
                  </a:tcPr>
                </a:tc>
                <a:extLst>
                  <a:ext uri="{0D108BD9-81ED-4DB2-BD59-A6C34878D82A}">
                    <a16:rowId xmlns:a16="http://schemas.microsoft.com/office/drawing/2014/main" val="10001"/>
                  </a:ext>
                </a:extLst>
              </a:tr>
              <a:tr h="648072">
                <a:tc>
                  <a:txBody>
                    <a:bodyPr/>
                    <a:lstStyle/>
                    <a:p>
                      <a:r>
                        <a:rPr kumimoji="1" lang="ja-JP" altLang="en-US" sz="1100" dirty="0">
                          <a:latin typeface="+mn-ea"/>
                          <a:ea typeface="+mn-ea"/>
                        </a:rPr>
                        <a:t>事業概要</a:t>
                      </a:r>
                    </a:p>
                  </a:txBody>
                  <a:tcPr anchor="ctr">
                    <a:lnL w="12700" cap="flat" cmpd="sng" algn="ctr">
                      <a:solidFill>
                        <a:schemeClr val="tx2"/>
                      </a:solidFill>
                      <a:prstDash val="solid"/>
                      <a:round/>
                      <a:headEnd type="none" w="med" len="med"/>
                      <a:tailEnd type="none" w="med" len="med"/>
                    </a:lnL>
                    <a:lnB w="12700" cap="flat" cmpd="sng" algn="ctr">
                      <a:solidFill>
                        <a:schemeClr val="tx2"/>
                      </a:solidFill>
                      <a:prstDash val="solid"/>
                      <a:round/>
                      <a:headEnd type="none" w="med" len="med"/>
                      <a:tailEnd type="none" w="med" len="med"/>
                    </a:lnB>
                  </a:tcPr>
                </a:tc>
                <a:tc gridSpan="3">
                  <a:txBody>
                    <a:bodyPr/>
                    <a:lstStyle/>
                    <a:p>
                      <a:r>
                        <a:rPr kumimoji="1" lang="ja-JP" altLang="en-US" sz="1100" dirty="0">
                          <a:solidFill>
                            <a:srgbClr val="FF0000"/>
                          </a:solidFill>
                          <a:latin typeface="+mn-ea"/>
                          <a:ea typeface="+mn-ea"/>
                        </a:rPr>
                        <a:t>建設工事の請負、企画、設計、および監理</a:t>
                      </a:r>
                    </a:p>
                  </a:txBody>
                  <a:tcPr anchor="ctr">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tcPr>
                </a:tc>
                <a:tc hMerge="1">
                  <a:txBody>
                    <a:bodyPr/>
                    <a:lstStyle/>
                    <a:p>
                      <a:endParaRPr kumimoji="1" lang="ja-JP" altLang="en-US" sz="1200" dirty="0">
                        <a:latin typeface="+mn-ea"/>
                        <a:ea typeface="+mn-ea"/>
                      </a:endParaRPr>
                    </a:p>
                  </a:txBody>
                  <a:tcPr/>
                </a:tc>
                <a:tc hMerge="1">
                  <a:txBody>
                    <a:bodyPr/>
                    <a:lstStyle/>
                    <a:p>
                      <a:endParaRPr kumimoji="1" lang="ja-JP" altLang="en-US" sz="1200" dirty="0">
                        <a:latin typeface="+mn-ea"/>
                        <a:ea typeface="+mn-ea"/>
                      </a:endParaRPr>
                    </a:p>
                  </a:txBody>
                  <a:tcPr/>
                </a:tc>
                <a:extLst>
                  <a:ext uri="{0D108BD9-81ED-4DB2-BD59-A6C34878D82A}">
                    <a16:rowId xmlns:a16="http://schemas.microsoft.com/office/drawing/2014/main" val="10002"/>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054223527"/>
              </p:ext>
            </p:extLst>
          </p:nvPr>
        </p:nvGraphicFramePr>
        <p:xfrm>
          <a:off x="126083" y="335129"/>
          <a:ext cx="2592288" cy="587308"/>
        </p:xfrm>
        <a:graphic>
          <a:graphicData uri="http://schemas.openxmlformats.org/drawingml/2006/table">
            <a:tbl>
              <a:tblPr firstRow="1" bandRow="1">
                <a:tableStyleId>{5C22544A-7EE6-4342-B048-85BDC9FD1C3A}</a:tableStyleId>
              </a:tblPr>
              <a:tblGrid>
                <a:gridCol w="712880">
                  <a:extLst>
                    <a:ext uri="{9D8B030D-6E8A-4147-A177-3AD203B41FA5}">
                      <a16:colId xmlns:a16="http://schemas.microsoft.com/office/drawing/2014/main" val="20000"/>
                    </a:ext>
                  </a:extLst>
                </a:gridCol>
                <a:gridCol w="578299">
                  <a:extLst>
                    <a:ext uri="{9D8B030D-6E8A-4147-A177-3AD203B41FA5}">
                      <a16:colId xmlns:a16="http://schemas.microsoft.com/office/drawing/2014/main" val="20001"/>
                    </a:ext>
                  </a:extLst>
                </a:gridCol>
                <a:gridCol w="653037">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tblGrid>
              <a:tr h="252028">
                <a:tc rowSpan="2">
                  <a:txBody>
                    <a:bodyPr/>
                    <a:lstStyle/>
                    <a:p>
                      <a:pPr algn="ctr"/>
                      <a:r>
                        <a:rPr kumimoji="1" lang="ja-JP" altLang="en-US" sz="800" b="0" dirty="0">
                          <a:latin typeface="+mn-ea"/>
                          <a:ea typeface="+mn-ea"/>
                        </a:rPr>
                        <a:t>テレワークの種類</a:t>
                      </a:r>
                    </a:p>
                  </a:txBody>
                  <a:tcPr anchor="ctr">
                    <a:lnL w="12700" cap="flat" cmpd="sng" algn="ctr">
                      <a:solidFill>
                        <a:schemeClr val="tx2"/>
                      </a:solidFill>
                      <a:prstDash val="solid"/>
                      <a:round/>
                      <a:headEnd type="none" w="med" len="med"/>
                      <a:tailEnd type="none" w="med" len="med"/>
                    </a:lnL>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kumimoji="1" lang="ja-JP" altLang="en-US" sz="800" b="0" dirty="0">
                          <a:latin typeface="+mn-ea"/>
                          <a:ea typeface="+mn-ea"/>
                        </a:rPr>
                        <a:t>在宅</a:t>
                      </a:r>
                      <a:br>
                        <a:rPr kumimoji="1" lang="en-US" altLang="ja-JP" sz="800" b="0" dirty="0">
                          <a:latin typeface="+mn-ea"/>
                          <a:ea typeface="+mn-ea"/>
                        </a:rPr>
                      </a:br>
                      <a:r>
                        <a:rPr kumimoji="1" lang="ja-JP" altLang="en-US" sz="800" b="0" dirty="0">
                          <a:latin typeface="+mn-ea"/>
                          <a:ea typeface="+mn-ea"/>
                        </a:rPr>
                        <a:t>勤務</a:t>
                      </a:r>
                    </a:p>
                  </a:txBody>
                  <a:tcPr anchor="ct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モバイル</a:t>
                      </a:r>
                      <a:br>
                        <a:rPr kumimoji="1" lang="en-US" altLang="ja-JP" sz="800" b="0" dirty="0">
                          <a:latin typeface="+mn-ea"/>
                          <a:ea typeface="+mn-ea"/>
                        </a:rPr>
                      </a:br>
                      <a:r>
                        <a:rPr kumimoji="1" lang="ja-JP" altLang="en-US" sz="800" b="0" dirty="0">
                          <a:latin typeface="+mn-ea"/>
                          <a:ea typeface="+mn-ea"/>
                        </a:rPr>
                        <a:t>ワーク</a:t>
                      </a:r>
                    </a:p>
                  </a:txBody>
                  <a:tcPr anchor="ct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サテライト</a:t>
                      </a:r>
                      <a:br>
                        <a:rPr kumimoji="1" lang="en-US" altLang="ja-JP" sz="800" b="0" dirty="0">
                          <a:latin typeface="+mn-ea"/>
                          <a:ea typeface="+mn-ea"/>
                        </a:rPr>
                      </a:br>
                      <a:r>
                        <a:rPr kumimoji="1" lang="ja-JP" altLang="en-US" sz="800" b="0" dirty="0">
                          <a:latin typeface="+mn-ea"/>
                          <a:ea typeface="+mn-ea"/>
                        </a:rPr>
                        <a:t>オフィス</a:t>
                      </a:r>
                    </a:p>
                  </a:txBody>
                  <a:tcPr anchor="ct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0000"/>
                  </a:ext>
                </a:extLst>
              </a:tr>
              <a:tr h="252028">
                <a:tc vMerge="1">
                  <a:txBody>
                    <a:bodyPr/>
                    <a:lstStyle/>
                    <a:p>
                      <a:endParaRPr kumimoji="1" lang="ja-JP" altLang="en-US" sz="1200" dirty="0"/>
                    </a:p>
                  </a:txBody>
                  <a:tcPr/>
                </a:tc>
                <a:tc>
                  <a:txBody>
                    <a:bodyPr/>
                    <a:lstStyle/>
                    <a:p>
                      <a:pPr algn="ctr"/>
                      <a:r>
                        <a:rPr kumimoji="1" lang="ja-JP" altLang="en-US" sz="1000" b="0" dirty="0">
                          <a:solidFill>
                            <a:srgbClr val="FF0000"/>
                          </a:solidFill>
                        </a:rPr>
                        <a:t>〇</a:t>
                      </a:r>
                    </a:p>
                  </a:txBody>
                  <a:tcPr anchor="ctr">
                    <a:lnB w="12700" cap="flat" cmpd="sng" algn="ctr">
                      <a:solidFill>
                        <a:schemeClr val="tx2"/>
                      </a:solidFill>
                      <a:prstDash val="solid"/>
                      <a:round/>
                      <a:headEnd type="none" w="med" len="med"/>
                      <a:tailEnd type="none" w="med" len="med"/>
                    </a:lnB>
                    <a:solidFill>
                      <a:srgbClr val="E9EDF4"/>
                    </a:solidFill>
                  </a:tcPr>
                </a:tc>
                <a:tc>
                  <a:txBody>
                    <a:bodyPr/>
                    <a:lstStyle/>
                    <a:p>
                      <a:pPr algn="ctr"/>
                      <a:r>
                        <a:rPr kumimoji="1" lang="ja-JP" altLang="en-US" sz="1000" b="0" dirty="0">
                          <a:solidFill>
                            <a:srgbClr val="FF0000"/>
                          </a:solidFill>
                        </a:rPr>
                        <a:t>〇</a:t>
                      </a:r>
                    </a:p>
                  </a:txBody>
                  <a:tcPr anchor="ct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b="0" dirty="0"/>
                    </a:p>
                  </a:txBody>
                  <a:tcPr anchor="ctr">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428265459"/>
              </p:ext>
            </p:extLst>
          </p:nvPr>
        </p:nvGraphicFramePr>
        <p:xfrm>
          <a:off x="2790378" y="335129"/>
          <a:ext cx="6985446" cy="587308"/>
        </p:xfrm>
        <a:graphic>
          <a:graphicData uri="http://schemas.openxmlformats.org/drawingml/2006/table">
            <a:tbl>
              <a:tblPr firstRow="1" bandRow="1">
                <a:tableStyleId>{5C22544A-7EE6-4342-B048-85BDC9FD1C3A}</a:tableStyleId>
              </a:tblPr>
              <a:tblGrid>
                <a:gridCol w="407695">
                  <a:extLst>
                    <a:ext uri="{9D8B030D-6E8A-4147-A177-3AD203B41FA5}">
                      <a16:colId xmlns:a16="http://schemas.microsoft.com/office/drawing/2014/main" val="20000"/>
                    </a:ext>
                  </a:extLst>
                </a:gridCol>
                <a:gridCol w="675717">
                  <a:extLst>
                    <a:ext uri="{9D8B030D-6E8A-4147-A177-3AD203B41FA5}">
                      <a16:colId xmlns:a16="http://schemas.microsoft.com/office/drawing/2014/main" val="20001"/>
                    </a:ext>
                  </a:extLst>
                </a:gridCol>
                <a:gridCol w="623739">
                  <a:extLst>
                    <a:ext uri="{9D8B030D-6E8A-4147-A177-3AD203B41FA5}">
                      <a16:colId xmlns:a16="http://schemas.microsoft.com/office/drawing/2014/main" val="20002"/>
                    </a:ext>
                  </a:extLst>
                </a:gridCol>
                <a:gridCol w="778380">
                  <a:extLst>
                    <a:ext uri="{9D8B030D-6E8A-4147-A177-3AD203B41FA5}">
                      <a16:colId xmlns:a16="http://schemas.microsoft.com/office/drawing/2014/main" val="20003"/>
                    </a:ext>
                  </a:extLst>
                </a:gridCol>
                <a:gridCol w="642845">
                  <a:extLst>
                    <a:ext uri="{9D8B030D-6E8A-4147-A177-3AD203B41FA5}">
                      <a16:colId xmlns:a16="http://schemas.microsoft.com/office/drawing/2014/main" val="20004"/>
                    </a:ext>
                  </a:extLst>
                </a:gridCol>
                <a:gridCol w="642845">
                  <a:extLst>
                    <a:ext uri="{9D8B030D-6E8A-4147-A177-3AD203B41FA5}">
                      <a16:colId xmlns:a16="http://schemas.microsoft.com/office/drawing/2014/main" val="20005"/>
                    </a:ext>
                  </a:extLst>
                </a:gridCol>
                <a:gridCol w="642845">
                  <a:extLst>
                    <a:ext uri="{9D8B030D-6E8A-4147-A177-3AD203B41FA5}">
                      <a16:colId xmlns:a16="http://schemas.microsoft.com/office/drawing/2014/main" val="20006"/>
                    </a:ext>
                  </a:extLst>
                </a:gridCol>
                <a:gridCol w="642845">
                  <a:extLst>
                    <a:ext uri="{9D8B030D-6E8A-4147-A177-3AD203B41FA5}">
                      <a16:colId xmlns:a16="http://schemas.microsoft.com/office/drawing/2014/main" val="20007"/>
                    </a:ext>
                  </a:extLst>
                </a:gridCol>
                <a:gridCol w="642845">
                  <a:extLst>
                    <a:ext uri="{9D8B030D-6E8A-4147-A177-3AD203B41FA5}">
                      <a16:colId xmlns:a16="http://schemas.microsoft.com/office/drawing/2014/main" val="20008"/>
                    </a:ext>
                  </a:extLst>
                </a:gridCol>
                <a:gridCol w="642845">
                  <a:extLst>
                    <a:ext uri="{9D8B030D-6E8A-4147-A177-3AD203B41FA5}">
                      <a16:colId xmlns:a16="http://schemas.microsoft.com/office/drawing/2014/main" val="20009"/>
                    </a:ext>
                  </a:extLst>
                </a:gridCol>
                <a:gridCol w="642845">
                  <a:extLst>
                    <a:ext uri="{9D8B030D-6E8A-4147-A177-3AD203B41FA5}">
                      <a16:colId xmlns:a16="http://schemas.microsoft.com/office/drawing/2014/main" val="20010"/>
                    </a:ext>
                  </a:extLst>
                </a:gridCol>
              </a:tblGrid>
              <a:tr h="252028">
                <a:tc rowSpan="2">
                  <a:txBody>
                    <a:bodyPr/>
                    <a:lstStyle/>
                    <a:p>
                      <a:r>
                        <a:rPr kumimoji="1" lang="ja-JP" altLang="en-US" sz="900" b="0" dirty="0">
                          <a:latin typeface="+mn-ea"/>
                          <a:ea typeface="+mn-ea"/>
                        </a:rPr>
                        <a:t>狙い</a:t>
                      </a:r>
                    </a:p>
                  </a:txBody>
                  <a:tcPr anchor="ctr">
                    <a:lnL w="12700" cap="flat" cmpd="sng" algn="ctr">
                      <a:solidFill>
                        <a:schemeClr val="tx2"/>
                      </a:solidFill>
                      <a:prstDash val="solid"/>
                      <a:round/>
                      <a:headEnd type="none" w="med" len="med"/>
                      <a:tailEnd type="none" w="med" len="med"/>
                    </a:lnL>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kumimoji="1" lang="ja-JP" altLang="en-US" sz="800" b="0" dirty="0">
                          <a:latin typeface="+mn-ea"/>
                          <a:ea typeface="+mn-ea"/>
                        </a:rPr>
                        <a:t>生産性</a:t>
                      </a:r>
                      <a:br>
                        <a:rPr kumimoji="1" lang="en-US" altLang="ja-JP" sz="800" b="0" dirty="0">
                          <a:latin typeface="+mn-ea"/>
                          <a:ea typeface="+mn-ea"/>
                        </a:rPr>
                      </a:br>
                      <a:r>
                        <a:rPr kumimoji="1" lang="ja-JP" altLang="en-US" sz="800" b="0" dirty="0">
                          <a:latin typeface="+mn-ea"/>
                          <a:ea typeface="+mn-ea"/>
                        </a:rPr>
                        <a:t>向上</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移動時間短縮</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非常時の</a:t>
                      </a:r>
                      <a:endParaRPr kumimoji="1" lang="en-US" altLang="ja-JP" sz="800" b="0" dirty="0">
                        <a:latin typeface="+mn-ea"/>
                        <a:ea typeface="+mn-ea"/>
                      </a:endParaRPr>
                    </a:p>
                    <a:p>
                      <a:pPr algn="ctr"/>
                      <a:r>
                        <a:rPr kumimoji="1" lang="ja-JP" altLang="en-US" sz="800" b="0" dirty="0">
                          <a:latin typeface="+mn-ea"/>
                          <a:ea typeface="+mn-ea"/>
                        </a:rPr>
                        <a:t>事業継続</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顧客満足度向上</a:t>
                      </a:r>
                    </a:p>
                  </a:txBody>
                  <a:tcPr>
                    <a:lnT w="12700" cap="flat" cmpd="sng" algn="ctr">
                      <a:solidFill>
                        <a:schemeClr val="tx2"/>
                      </a:solidFill>
                      <a:prstDash val="solid"/>
                      <a:round/>
                      <a:headEnd type="none" w="med" len="med"/>
                      <a:tailEnd type="none" w="med" len="med"/>
                    </a:lnT>
                  </a:tcPr>
                </a:tc>
                <a:tc>
                  <a:txBody>
                    <a:bodyPr/>
                    <a:lstStyle/>
                    <a:p>
                      <a:pPr algn="ctr"/>
                      <a:r>
                        <a:rPr kumimoji="1" lang="en-US" altLang="ja-JP" sz="800" b="0" dirty="0">
                          <a:latin typeface="+mn-ea"/>
                          <a:ea typeface="+mn-ea"/>
                        </a:rPr>
                        <a:t>WLB</a:t>
                      </a:r>
                      <a:r>
                        <a:rPr kumimoji="1" lang="ja-JP" altLang="en-US" sz="800" b="0" dirty="0">
                          <a:latin typeface="+mn-ea"/>
                          <a:ea typeface="+mn-ea"/>
                        </a:rPr>
                        <a:t>向上</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オフィス</a:t>
                      </a:r>
                      <a:br>
                        <a:rPr kumimoji="1" lang="en-US" altLang="ja-JP" sz="800" b="0" dirty="0">
                          <a:latin typeface="+mn-ea"/>
                          <a:ea typeface="+mn-ea"/>
                        </a:rPr>
                      </a:br>
                      <a:r>
                        <a:rPr kumimoji="1" lang="ja-JP" altLang="en-US" sz="800" b="0" dirty="0">
                          <a:latin typeface="+mn-ea"/>
                          <a:ea typeface="+mn-ea"/>
                        </a:rPr>
                        <a:t>費用削減</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通勤弱者対応</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創造性</a:t>
                      </a:r>
                      <a:br>
                        <a:rPr kumimoji="1" lang="en-US" altLang="ja-JP" sz="800" b="0" dirty="0">
                          <a:latin typeface="+mn-ea"/>
                          <a:ea typeface="+mn-ea"/>
                        </a:rPr>
                      </a:br>
                      <a:r>
                        <a:rPr kumimoji="1" lang="ja-JP" altLang="en-US" sz="800" b="0" dirty="0">
                          <a:latin typeface="+mn-ea"/>
                          <a:ea typeface="+mn-ea"/>
                        </a:rPr>
                        <a:t>向上</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優秀な人材確保</a:t>
                      </a:r>
                    </a:p>
                  </a:txBody>
                  <a:tcPr>
                    <a:lnT w="12700" cap="flat" cmpd="sng" algn="ctr">
                      <a:solidFill>
                        <a:schemeClr val="tx2"/>
                      </a:solidFill>
                      <a:prstDash val="solid"/>
                      <a:round/>
                      <a:headEnd type="none" w="med" len="med"/>
                      <a:tailEnd type="none" w="med" len="med"/>
                    </a:lnT>
                  </a:tcPr>
                </a:tc>
                <a:tc>
                  <a:txBody>
                    <a:bodyPr/>
                    <a:lstStyle/>
                    <a:p>
                      <a:pPr algn="ctr"/>
                      <a:r>
                        <a:rPr kumimoji="1" lang="ja-JP" altLang="en-US" sz="800" b="0" dirty="0">
                          <a:latin typeface="+mn-ea"/>
                          <a:ea typeface="+mn-ea"/>
                        </a:rPr>
                        <a:t>省エネ・</a:t>
                      </a:r>
                      <a:r>
                        <a:rPr kumimoji="1" lang="en-US" altLang="ja-JP" sz="800" b="0" dirty="0">
                          <a:latin typeface="+mn-ea"/>
                          <a:ea typeface="+mn-ea"/>
                        </a:rPr>
                        <a:t>CO2</a:t>
                      </a:r>
                      <a:r>
                        <a:rPr kumimoji="1" lang="ja-JP" altLang="en-US" sz="800" b="0" dirty="0">
                          <a:latin typeface="+mn-ea"/>
                          <a:ea typeface="+mn-ea"/>
                        </a:rPr>
                        <a:t>対策</a:t>
                      </a:r>
                    </a:p>
                  </a:txBody>
                  <a:tcP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0000"/>
                  </a:ext>
                </a:extLst>
              </a:tr>
              <a:tr h="252028">
                <a:tc vMerge="1">
                  <a:txBody>
                    <a:bodyPr/>
                    <a:lstStyle/>
                    <a:p>
                      <a:endParaRPr kumimoji="1" lang="ja-JP" altLang="en-US" sz="1200" dirty="0"/>
                    </a:p>
                  </a:txBody>
                  <a:tcPr/>
                </a:tc>
                <a:tc>
                  <a:txBody>
                    <a:bodyPr/>
                    <a:lstStyle/>
                    <a:p>
                      <a:pPr algn="ctr"/>
                      <a:r>
                        <a:rPr kumimoji="1" lang="ja-JP" altLang="en-US" sz="1000" dirty="0">
                          <a:solidFill>
                            <a:srgbClr val="FF0000"/>
                          </a:solidFill>
                        </a:rPr>
                        <a:t>〇</a:t>
                      </a: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r>
                        <a:rPr kumimoji="1" lang="ja-JP" altLang="en-US" sz="1000" dirty="0">
                          <a:solidFill>
                            <a:srgbClr val="FF0000"/>
                          </a:solidFill>
                        </a:rPr>
                        <a:t>〇</a:t>
                      </a: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r>
                        <a:rPr kumimoji="1" lang="ja-JP" altLang="en-US" sz="1000" dirty="0">
                          <a:solidFill>
                            <a:srgbClr val="FF0000"/>
                          </a:solidFill>
                        </a:rPr>
                        <a:t>〇</a:t>
                      </a: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dirty="0">
                        <a:solidFill>
                          <a:srgbClr val="FF0000"/>
                        </a:solidFill>
                      </a:endParaRP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r>
                        <a:rPr kumimoji="1" lang="ja-JP" altLang="en-US" sz="1000" dirty="0">
                          <a:solidFill>
                            <a:srgbClr val="FF0000"/>
                          </a:solidFill>
                        </a:rPr>
                        <a:t>〇</a:t>
                      </a: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dirty="0">
                        <a:solidFill>
                          <a:srgbClr val="FF0000"/>
                        </a:solidFill>
                      </a:endParaRP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r>
                        <a:rPr kumimoji="1" lang="ja-JP" altLang="en-US" sz="1000" dirty="0">
                          <a:solidFill>
                            <a:srgbClr val="FF0000"/>
                          </a:solidFill>
                        </a:rPr>
                        <a:t>〇</a:t>
                      </a: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dirty="0">
                        <a:solidFill>
                          <a:srgbClr val="FF0000"/>
                        </a:solidFill>
                      </a:endParaRP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r>
                        <a:rPr kumimoji="1" lang="ja-JP" altLang="en-US" sz="1000" dirty="0">
                          <a:solidFill>
                            <a:srgbClr val="FF0000"/>
                          </a:solidFill>
                        </a:rPr>
                        <a:t>〇</a:t>
                      </a:r>
                    </a:p>
                  </a:txBody>
                  <a:tcPr>
                    <a:lnB w="12700" cap="flat" cmpd="sng" algn="ctr">
                      <a:solidFill>
                        <a:schemeClr val="tx2"/>
                      </a:solidFill>
                      <a:prstDash val="solid"/>
                      <a:round/>
                      <a:headEnd type="none" w="med" len="med"/>
                      <a:tailEnd type="none" w="med" len="med"/>
                    </a:lnB>
                    <a:solidFill>
                      <a:srgbClr val="E9EDF4"/>
                    </a:solidFill>
                  </a:tcPr>
                </a:tc>
                <a:tc>
                  <a:txBody>
                    <a:bodyPr/>
                    <a:lstStyle/>
                    <a:p>
                      <a:pPr algn="ctr"/>
                      <a:endParaRPr kumimoji="1" lang="ja-JP" altLang="en-US" sz="1000" dirty="0"/>
                    </a:p>
                  </a:txBody>
                  <a:tcPr>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bl>
          </a:graphicData>
        </a:graphic>
      </p:graphicFrame>
      <p:sp>
        <p:nvSpPr>
          <p:cNvPr id="9" name="正方形/長方形 8"/>
          <p:cNvSpPr/>
          <p:nvPr/>
        </p:nvSpPr>
        <p:spPr>
          <a:xfrm>
            <a:off x="4949827" y="4023257"/>
            <a:ext cx="4825325" cy="288032"/>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テレワーク導入の効果（経営にもたらした効果、その他効果）</a:t>
            </a:r>
          </a:p>
        </p:txBody>
      </p:sp>
      <p:graphicFrame>
        <p:nvGraphicFramePr>
          <p:cNvPr id="10" name="表 9"/>
          <p:cNvGraphicFramePr>
            <a:graphicFrameLocks noGrp="1"/>
          </p:cNvGraphicFramePr>
          <p:nvPr>
            <p:extLst>
              <p:ext uri="{D42A27DB-BD31-4B8C-83A1-F6EECF244321}">
                <p14:modId xmlns:p14="http://schemas.microsoft.com/office/powerpoint/2010/main" val="2430711798"/>
              </p:ext>
            </p:extLst>
          </p:nvPr>
        </p:nvGraphicFramePr>
        <p:xfrm>
          <a:off x="4951412" y="4302844"/>
          <a:ext cx="4823741" cy="2592288"/>
        </p:xfrm>
        <a:graphic>
          <a:graphicData uri="http://schemas.openxmlformats.org/drawingml/2006/table">
            <a:tbl>
              <a:tblPr>
                <a:tableStyleId>{5C22544A-7EE6-4342-B048-85BDC9FD1C3A}</a:tableStyleId>
              </a:tblPr>
              <a:tblGrid>
                <a:gridCol w="4823741">
                  <a:extLst>
                    <a:ext uri="{9D8B030D-6E8A-4147-A177-3AD203B41FA5}">
                      <a16:colId xmlns:a16="http://schemas.microsoft.com/office/drawing/2014/main" val="20000"/>
                    </a:ext>
                  </a:extLst>
                </a:gridCol>
              </a:tblGrid>
              <a:tr h="2592288">
                <a:tc>
                  <a:txBody>
                    <a:bodyPr/>
                    <a:lstStyle/>
                    <a:p>
                      <a:r>
                        <a:rPr kumimoji="1" lang="ja-JP" altLang="en-US" sz="1100" dirty="0">
                          <a:latin typeface="+mn-ea"/>
                          <a:ea typeface="+mn-ea"/>
                        </a:rPr>
                        <a:t>以下項目について、特にアピールしたいポイントを簡潔にまとめてください</a:t>
                      </a:r>
                      <a:endParaRPr kumimoji="1" lang="en-US" altLang="ja-JP" sz="1100" dirty="0">
                        <a:latin typeface="+mn-ea"/>
                        <a:ea typeface="+mn-ea"/>
                      </a:endParaRPr>
                    </a:p>
                    <a:p>
                      <a:r>
                        <a:rPr kumimoji="1" lang="ja-JP" altLang="en-US" sz="1100" dirty="0">
                          <a:latin typeface="+mn-ea"/>
                          <a:ea typeface="+mn-ea"/>
                        </a:rPr>
                        <a:t>（ご記入時は、この枠内案内は削除してください）</a:t>
                      </a:r>
                      <a:endParaRPr kumimoji="1" lang="en-US" altLang="ja-JP" sz="1100" dirty="0">
                        <a:latin typeface="+mn-ea"/>
                        <a:ea typeface="+mn-ea"/>
                      </a:endParaRPr>
                    </a:p>
                    <a:p>
                      <a:r>
                        <a:rPr kumimoji="1" lang="en-US" altLang="ja-JP" sz="1100" dirty="0">
                          <a:latin typeface="+mn-ea"/>
                          <a:ea typeface="+mn-ea"/>
                        </a:rPr>
                        <a:t>------</a:t>
                      </a:r>
                    </a:p>
                    <a:p>
                      <a:r>
                        <a:rPr kumimoji="1" lang="ja-JP" altLang="en-US" sz="1100" dirty="0">
                          <a:latin typeface="+mn-ea"/>
                          <a:ea typeface="+mn-ea"/>
                        </a:rPr>
                        <a:t>・テレワークを導入したことによる経営にもたらした効果やエピソード</a:t>
                      </a:r>
                      <a:endParaRPr kumimoji="1" lang="en-US" altLang="ja-JP" sz="1100" dirty="0">
                        <a:latin typeface="+mn-ea"/>
                        <a:ea typeface="+mn-ea"/>
                      </a:endParaRPr>
                    </a:p>
                    <a:p>
                      <a:r>
                        <a:rPr kumimoji="1" lang="ja-JP" altLang="en-US" sz="1100" dirty="0">
                          <a:latin typeface="+mn-ea"/>
                          <a:ea typeface="+mn-ea"/>
                        </a:rPr>
                        <a:t>・テレワークの導入にあたり、</a:t>
                      </a:r>
                      <a:r>
                        <a:rPr kumimoji="1" lang="en-US" altLang="ja-JP" sz="1100" dirty="0">
                          <a:latin typeface="+mn-ea"/>
                          <a:ea typeface="+mn-ea"/>
                        </a:rPr>
                        <a:t>ICT</a:t>
                      </a:r>
                      <a:r>
                        <a:rPr kumimoji="1" lang="ja-JP" altLang="en-US" sz="1100" dirty="0" err="1">
                          <a:latin typeface="+mn-ea"/>
                          <a:ea typeface="+mn-ea"/>
                        </a:rPr>
                        <a:t>の利</a:t>
                      </a:r>
                      <a:r>
                        <a:rPr kumimoji="1" lang="ja-JP" altLang="en-US" sz="1100" dirty="0">
                          <a:latin typeface="+mn-ea"/>
                          <a:ea typeface="+mn-ea"/>
                        </a:rPr>
                        <a:t>活用、地方への移住や地方活性化等の取組や成果</a:t>
                      </a:r>
                      <a:endParaRPr kumimoji="1" lang="en-US" altLang="ja-JP" sz="1100" dirty="0">
                        <a:latin typeface="+mn-ea"/>
                        <a:ea typeface="+mn-ea"/>
                      </a:endParaRPr>
                    </a:p>
                    <a:p>
                      <a:r>
                        <a:rPr kumimoji="1" lang="ja-JP" altLang="en-US" sz="1100" dirty="0">
                          <a:latin typeface="+mn-ea"/>
                          <a:ea typeface="+mn-ea"/>
                        </a:rPr>
                        <a:t>・その他テレワークの導入によって創出された社会的効果の事例</a:t>
                      </a:r>
                      <a:endParaRPr kumimoji="1" lang="en-US" altLang="ja-JP" sz="1100" dirty="0">
                        <a:latin typeface="+mn-ea"/>
                        <a:ea typeface="+mn-ea"/>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9EDF4"/>
                    </a:solidFill>
                  </a:tcPr>
                </a:tc>
                <a:extLst>
                  <a:ext uri="{0D108BD9-81ED-4DB2-BD59-A6C34878D82A}">
                    <a16:rowId xmlns:a16="http://schemas.microsoft.com/office/drawing/2014/main" val="10000"/>
                  </a:ext>
                </a:extLst>
              </a:tr>
            </a:tbl>
          </a:graphicData>
        </a:graphic>
      </p:graphicFrame>
      <p:sp>
        <p:nvSpPr>
          <p:cNvPr id="11" name="正方形/長方形 10"/>
          <p:cNvSpPr/>
          <p:nvPr/>
        </p:nvSpPr>
        <p:spPr>
          <a:xfrm>
            <a:off x="140596" y="4014812"/>
            <a:ext cx="2600103" cy="288032"/>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テレワークの概要・特徴</a:t>
            </a:r>
          </a:p>
        </p:txBody>
      </p:sp>
      <p:graphicFrame>
        <p:nvGraphicFramePr>
          <p:cNvPr id="12" name="表 11"/>
          <p:cNvGraphicFramePr>
            <a:graphicFrameLocks noGrp="1"/>
          </p:cNvGraphicFramePr>
          <p:nvPr>
            <p:extLst>
              <p:ext uri="{D42A27DB-BD31-4B8C-83A1-F6EECF244321}">
                <p14:modId xmlns:p14="http://schemas.microsoft.com/office/powerpoint/2010/main" val="191821533"/>
              </p:ext>
            </p:extLst>
          </p:nvPr>
        </p:nvGraphicFramePr>
        <p:xfrm>
          <a:off x="148412" y="4311289"/>
          <a:ext cx="4736304" cy="2583843"/>
        </p:xfrm>
        <a:graphic>
          <a:graphicData uri="http://schemas.openxmlformats.org/drawingml/2006/table">
            <a:tbl>
              <a:tblPr>
                <a:tableStyleId>{5C22544A-7EE6-4342-B048-85BDC9FD1C3A}</a:tableStyleId>
              </a:tblPr>
              <a:tblGrid>
                <a:gridCol w="4736304">
                  <a:extLst>
                    <a:ext uri="{9D8B030D-6E8A-4147-A177-3AD203B41FA5}">
                      <a16:colId xmlns:a16="http://schemas.microsoft.com/office/drawing/2014/main" val="20000"/>
                    </a:ext>
                  </a:extLst>
                </a:gridCol>
              </a:tblGrid>
              <a:tr h="2583843">
                <a:tc>
                  <a:txBody>
                    <a:bodyPr/>
                    <a:lstStyle/>
                    <a:p>
                      <a:r>
                        <a:rPr kumimoji="1" lang="ja-JP" altLang="en-US" sz="1100" dirty="0">
                          <a:latin typeface="+mn-ea"/>
                          <a:ea typeface="+mn-ea"/>
                        </a:rPr>
                        <a:t>以下についてまとめてください</a:t>
                      </a:r>
                      <a:endParaRPr kumimoji="1" lang="en-US" altLang="ja-JP" sz="1100" dirty="0">
                        <a:latin typeface="+mn-ea"/>
                        <a:ea typeface="+mn-ea"/>
                      </a:endParaRPr>
                    </a:p>
                    <a:p>
                      <a:r>
                        <a:rPr kumimoji="1" lang="ja-JP" altLang="en-US" sz="1100" dirty="0">
                          <a:latin typeface="+mn-ea"/>
                          <a:ea typeface="+mn-ea"/>
                        </a:rPr>
                        <a:t>（ご記入時は、この枠内案内は削除してください）</a:t>
                      </a:r>
                      <a:endParaRPr kumimoji="1" lang="en-US" altLang="ja-JP" sz="1100" dirty="0">
                        <a:latin typeface="+mn-ea"/>
                        <a:ea typeface="+mn-ea"/>
                      </a:endParaRPr>
                    </a:p>
                    <a:p>
                      <a:r>
                        <a:rPr kumimoji="1" lang="en-US" altLang="ja-JP" sz="1100" dirty="0">
                          <a:latin typeface="+mn-ea"/>
                          <a:ea typeface="+mn-ea"/>
                        </a:rPr>
                        <a:t>------</a:t>
                      </a:r>
                    </a:p>
                    <a:p>
                      <a:r>
                        <a:rPr kumimoji="1" lang="ja-JP" altLang="en-US" sz="1100" dirty="0">
                          <a:latin typeface="+mn-ea"/>
                          <a:ea typeface="+mn-ea"/>
                        </a:rPr>
                        <a:t>・テレワーク制度の概要・特徴</a:t>
                      </a:r>
                      <a:endParaRPr kumimoji="1" lang="en-US" altLang="ja-JP" sz="1100" dirty="0">
                        <a:latin typeface="+mn-ea"/>
                        <a:ea typeface="+mn-ea"/>
                      </a:endParaRPr>
                    </a:p>
                    <a:p>
                      <a:r>
                        <a:rPr kumimoji="1" lang="ja-JP" altLang="en-US" sz="1100" dirty="0">
                          <a:latin typeface="+mn-ea"/>
                          <a:ea typeface="+mn-ea"/>
                        </a:rPr>
                        <a:t>・テレワークの活用拡大や定着、効果的な運用のために工夫した点</a:t>
                      </a:r>
                      <a:endParaRPr kumimoji="1" lang="en-US" altLang="ja-JP" sz="1100" dirty="0">
                        <a:latin typeface="+mn-ea"/>
                        <a:ea typeface="+mn-ea"/>
                      </a:endParaRPr>
                    </a:p>
                    <a:p>
                      <a:r>
                        <a:rPr kumimoji="1" lang="ja-JP" altLang="en-US" sz="1100" dirty="0">
                          <a:latin typeface="+mn-ea"/>
                          <a:ea typeface="+mn-ea"/>
                        </a:rPr>
                        <a:t>・テレワークでの長時間労働を防ぐための具体的な取組</a:t>
                      </a:r>
                      <a:endParaRPr kumimoji="1" lang="en-US" altLang="ja-JP" sz="1100" dirty="0">
                        <a:latin typeface="+mn-ea"/>
                        <a:ea typeface="+mn-ea"/>
                      </a:endParaRPr>
                    </a:p>
                    <a:p>
                      <a:r>
                        <a:rPr kumimoji="1" lang="ja-JP" altLang="en-US" sz="1100" dirty="0">
                          <a:latin typeface="+mn-ea"/>
                          <a:ea typeface="+mn-ea"/>
                        </a:rPr>
                        <a:t>・その他、今後テレワークを導入する団体の参考になる知見　等</a:t>
                      </a:r>
                      <a:endParaRPr kumimoji="1" lang="en-US" altLang="ja-JP" sz="1100" dirty="0">
                        <a:latin typeface="+mn-ea"/>
                        <a:ea typeface="+mn-ea"/>
                      </a:endParaRPr>
                    </a:p>
                    <a:p>
                      <a:endParaRPr kumimoji="1" lang="ja-JP" altLang="en-US" sz="1100" dirty="0">
                        <a:latin typeface="+mn-ea"/>
                        <a:ea typeface="+mn-ea"/>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9EDF4"/>
                    </a:solidFill>
                  </a:tcPr>
                </a:tc>
                <a:extLst>
                  <a:ext uri="{0D108BD9-81ED-4DB2-BD59-A6C34878D82A}">
                    <a16:rowId xmlns:a16="http://schemas.microsoft.com/office/drawing/2014/main" val="10000"/>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606544861"/>
              </p:ext>
            </p:extLst>
          </p:nvPr>
        </p:nvGraphicFramePr>
        <p:xfrm>
          <a:off x="5398542" y="1293861"/>
          <a:ext cx="4376613" cy="1612970"/>
        </p:xfrm>
        <a:graphic>
          <a:graphicData uri="http://schemas.openxmlformats.org/drawingml/2006/table">
            <a:tbl>
              <a:tblPr>
                <a:tableStyleId>{073A0DAA-6AF3-43AB-8588-CEC1D06C72B9}</a:tableStyleId>
              </a:tblPr>
              <a:tblGrid>
                <a:gridCol w="1352277">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tblGrid>
              <a:tr h="315288">
                <a:tc>
                  <a:txBody>
                    <a:bodyPr/>
                    <a:lstStyle/>
                    <a:p>
                      <a:r>
                        <a:rPr kumimoji="1" lang="ja-JP" altLang="en-US" sz="1100" dirty="0">
                          <a:latin typeface="+mn-ea"/>
                          <a:ea typeface="+mn-ea"/>
                        </a:rPr>
                        <a:t>雇用上の規定</a:t>
                      </a:r>
                    </a:p>
                  </a:txBody>
                  <a:tcPr marR="0" anchor="ctr">
                    <a:lnL w="12700" cap="flat" cmpd="sng" algn="ctr">
                      <a:solidFill>
                        <a:schemeClr val="tx2"/>
                      </a:solidFill>
                      <a:prstDash val="solid"/>
                      <a:round/>
                      <a:headEnd type="none" w="med" len="med"/>
                      <a:tailEnd type="none" w="med" len="med"/>
                    </a:lnL>
                    <a:lnT w="12700" cap="flat" cmpd="sng" algn="ctr">
                      <a:solidFill>
                        <a:schemeClr val="tx2"/>
                      </a:solidFill>
                      <a:prstDash val="solid"/>
                      <a:round/>
                      <a:headEnd type="none" w="med" len="med"/>
                      <a:tailEnd type="none" w="med" len="med"/>
                    </a:lnT>
                    <a:solidFill>
                      <a:srgbClr val="E9EDF4"/>
                    </a:solidFill>
                  </a:tcPr>
                </a:tc>
                <a:tc>
                  <a:txBody>
                    <a:bodyPr/>
                    <a:lstStyle/>
                    <a:p>
                      <a:r>
                        <a:rPr kumimoji="1" lang="ja-JP" altLang="en-US" sz="1100" dirty="0">
                          <a:solidFill>
                            <a:srgbClr val="FF0000"/>
                          </a:solidFill>
                          <a:latin typeface="+mn-ea"/>
                          <a:ea typeface="+mn-ea"/>
                        </a:rPr>
                        <a:t>テレワーク勤務規程</a:t>
                      </a:r>
                    </a:p>
                  </a:txBody>
                  <a:tcP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solidFill>
                      <a:srgbClr val="E9EDF4"/>
                    </a:solidFill>
                  </a:tcPr>
                </a:tc>
                <a:extLst>
                  <a:ext uri="{0D108BD9-81ED-4DB2-BD59-A6C34878D82A}">
                    <a16:rowId xmlns:a16="http://schemas.microsoft.com/office/drawing/2014/main" val="10000"/>
                  </a:ext>
                </a:extLst>
              </a:tr>
              <a:tr h="315288">
                <a:tc>
                  <a:txBody>
                    <a:bodyPr/>
                    <a:lstStyle/>
                    <a:p>
                      <a:r>
                        <a:rPr kumimoji="1" lang="ja-JP" altLang="en-US" sz="1100" dirty="0"/>
                        <a:t>テレワーク担当部署</a:t>
                      </a:r>
                      <a:endParaRPr kumimoji="1" lang="ja-JP" altLang="en-US" sz="1100" dirty="0">
                        <a:latin typeface="+mn-ea"/>
                        <a:ea typeface="+mn-ea"/>
                      </a:endParaRPr>
                    </a:p>
                  </a:txBody>
                  <a:tcPr marR="0" anchor="ctr">
                    <a:lnL w="12700" cap="flat" cmpd="sng" algn="ctr">
                      <a:solidFill>
                        <a:schemeClr val="tx2"/>
                      </a:solidFill>
                      <a:prstDash val="solid"/>
                      <a:round/>
                      <a:headEnd type="none" w="med" len="med"/>
                      <a:tailEnd type="none" w="med" len="med"/>
                    </a:lnL>
                    <a:solidFill>
                      <a:srgbClr val="E9EDF4"/>
                    </a:solidFill>
                  </a:tcPr>
                </a:tc>
                <a:tc>
                  <a:txBody>
                    <a:bodyPr/>
                    <a:lstStyle/>
                    <a:p>
                      <a:r>
                        <a:rPr kumimoji="1" lang="ja-JP" altLang="en-US" sz="1100" dirty="0">
                          <a:solidFill>
                            <a:srgbClr val="FF0000"/>
                          </a:solidFill>
                          <a:latin typeface="+mn-ea"/>
                          <a:ea typeface="+mn-ea"/>
                        </a:rPr>
                        <a:t>総務部人事課</a:t>
                      </a:r>
                    </a:p>
                  </a:txBody>
                  <a:tcPr>
                    <a:lnR w="12700" cap="flat" cmpd="sng" algn="ctr">
                      <a:solidFill>
                        <a:schemeClr val="tx2"/>
                      </a:solidFill>
                      <a:prstDash val="solid"/>
                      <a:round/>
                      <a:headEnd type="none" w="med" len="med"/>
                      <a:tailEnd type="none" w="med" len="med"/>
                    </a:lnR>
                    <a:solidFill>
                      <a:srgbClr val="E9EDF4"/>
                    </a:solidFill>
                  </a:tcPr>
                </a:tc>
                <a:extLst>
                  <a:ext uri="{0D108BD9-81ED-4DB2-BD59-A6C34878D82A}">
                    <a16:rowId xmlns:a16="http://schemas.microsoft.com/office/drawing/2014/main" val="10001"/>
                  </a:ext>
                </a:extLst>
              </a:tr>
              <a:tr h="315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テレワーク対象者</a:t>
                      </a:r>
                      <a:endParaRPr kumimoji="1" lang="ja-JP" altLang="en-US" sz="1100" dirty="0">
                        <a:latin typeface="+mn-ea"/>
                        <a:ea typeface="+mn-ea"/>
                      </a:endParaRPr>
                    </a:p>
                  </a:txBody>
                  <a:tcPr marR="0" anchor="ctr">
                    <a:lnL w="12700" cap="flat" cmpd="sng" algn="ctr">
                      <a:solidFill>
                        <a:schemeClr val="tx2"/>
                      </a:solidFill>
                      <a:prstDash val="solid"/>
                      <a:round/>
                      <a:headEnd type="none" w="med" len="med"/>
                      <a:tailEnd type="none" w="med" len="med"/>
                    </a:lnL>
                    <a:solidFill>
                      <a:srgbClr val="E9EDF4"/>
                    </a:solidFill>
                  </a:tcPr>
                </a:tc>
                <a:tc>
                  <a:txBody>
                    <a:bodyPr/>
                    <a:lstStyle/>
                    <a:p>
                      <a:r>
                        <a:rPr kumimoji="1" lang="ja-JP" altLang="en-US" sz="1100" dirty="0">
                          <a:solidFill>
                            <a:srgbClr val="FF0000"/>
                          </a:solidFill>
                          <a:latin typeface="+mn-ea"/>
                          <a:ea typeface="+mn-ea"/>
                        </a:rPr>
                        <a:t>本社・間接部門の全社員</a:t>
                      </a:r>
                    </a:p>
                  </a:txBody>
                  <a:tcPr>
                    <a:lnR w="12700" cap="flat" cmpd="sng" algn="ctr">
                      <a:solidFill>
                        <a:schemeClr val="tx2"/>
                      </a:solidFill>
                      <a:prstDash val="solid"/>
                      <a:round/>
                      <a:headEnd type="none" w="med" len="med"/>
                      <a:tailEnd type="none" w="med" len="med"/>
                    </a:lnR>
                    <a:solidFill>
                      <a:srgbClr val="E9EDF4"/>
                    </a:solidFill>
                  </a:tcPr>
                </a:tc>
                <a:extLst>
                  <a:ext uri="{0D108BD9-81ED-4DB2-BD59-A6C34878D82A}">
                    <a16:rowId xmlns:a16="http://schemas.microsoft.com/office/drawing/2014/main" val="10002"/>
                  </a:ext>
                </a:extLst>
              </a:tr>
              <a:tr h="315288">
                <a:tc>
                  <a:txBody>
                    <a:bodyPr/>
                    <a:lstStyle/>
                    <a:p>
                      <a:r>
                        <a:rPr kumimoji="1" lang="ja-JP" altLang="en-US" sz="1100" dirty="0"/>
                        <a:t>実施者数</a:t>
                      </a:r>
                      <a:endParaRPr kumimoji="1" lang="ja-JP" altLang="en-US" sz="1100" dirty="0">
                        <a:latin typeface="+mn-ea"/>
                        <a:ea typeface="+mn-ea"/>
                      </a:endParaRPr>
                    </a:p>
                  </a:txBody>
                  <a:tcPr marR="0" anchor="ctr">
                    <a:lnL w="12700" cap="flat" cmpd="sng" algn="ctr">
                      <a:solidFill>
                        <a:schemeClr val="tx2"/>
                      </a:solidFill>
                      <a:prstDash val="solid"/>
                      <a:round/>
                      <a:headEnd type="none" w="med" len="med"/>
                      <a:tailEnd type="none" w="med" len="med"/>
                    </a:lnL>
                    <a:solidFill>
                      <a:srgbClr val="E9EDF4"/>
                    </a:solidFill>
                  </a:tcPr>
                </a:tc>
                <a:tc>
                  <a:txBody>
                    <a:bodyPr/>
                    <a:lstStyle/>
                    <a:p>
                      <a:r>
                        <a:rPr kumimoji="1" lang="ja-JP" altLang="en-US" sz="1100" dirty="0">
                          <a:solidFill>
                            <a:srgbClr val="FF0000"/>
                          </a:solidFill>
                          <a:latin typeface="+mn-ea"/>
                          <a:ea typeface="+mn-ea"/>
                        </a:rPr>
                        <a:t>約</a:t>
                      </a:r>
                      <a:r>
                        <a:rPr kumimoji="1" lang="en-US" altLang="ja-JP" sz="1100" dirty="0">
                          <a:solidFill>
                            <a:srgbClr val="FF0000"/>
                          </a:solidFill>
                          <a:latin typeface="+mn-ea"/>
                          <a:ea typeface="+mn-ea"/>
                        </a:rPr>
                        <a:t>250</a:t>
                      </a:r>
                      <a:r>
                        <a:rPr kumimoji="1" lang="ja-JP" altLang="en-US" sz="1100" dirty="0">
                          <a:solidFill>
                            <a:srgbClr val="FF0000"/>
                          </a:solidFill>
                          <a:latin typeface="+mn-ea"/>
                          <a:ea typeface="+mn-ea"/>
                        </a:rPr>
                        <a:t>名</a:t>
                      </a:r>
                      <a:endParaRPr kumimoji="1" lang="en-US" altLang="ja-JP" sz="1100" dirty="0">
                        <a:solidFill>
                          <a:srgbClr val="FF0000"/>
                        </a:solidFill>
                        <a:latin typeface="+mn-ea"/>
                        <a:ea typeface="+mn-ea"/>
                      </a:endParaRPr>
                    </a:p>
                  </a:txBody>
                  <a:tcPr>
                    <a:lnR w="12700" cap="flat" cmpd="sng" algn="ctr">
                      <a:solidFill>
                        <a:schemeClr val="tx2"/>
                      </a:solidFill>
                      <a:prstDash val="solid"/>
                      <a:round/>
                      <a:headEnd type="none" w="med" len="med"/>
                      <a:tailEnd type="none" w="med" len="med"/>
                    </a:lnR>
                    <a:solidFill>
                      <a:srgbClr val="E9EDF4"/>
                    </a:solidFill>
                  </a:tcPr>
                </a:tc>
                <a:extLst>
                  <a:ext uri="{0D108BD9-81ED-4DB2-BD59-A6C34878D82A}">
                    <a16:rowId xmlns:a16="http://schemas.microsoft.com/office/drawing/2014/main" val="10003"/>
                  </a:ext>
                </a:extLst>
              </a:tr>
              <a:tr h="351818">
                <a:tc>
                  <a:txBody>
                    <a:bodyPr/>
                    <a:lstStyle/>
                    <a:p>
                      <a:r>
                        <a:rPr kumimoji="1" lang="ja-JP" altLang="en-US" sz="1100" dirty="0"/>
                        <a:t>平均実施日数</a:t>
                      </a:r>
                      <a:endParaRPr kumimoji="1" lang="ja-JP" altLang="en-US" sz="1100" dirty="0">
                        <a:latin typeface="+mn-ea"/>
                        <a:ea typeface="+mn-ea"/>
                      </a:endParaRPr>
                    </a:p>
                  </a:txBody>
                  <a:tcPr marR="0" anchor="ctr">
                    <a:lnL w="12700" cap="flat" cmpd="sng" algn="ctr">
                      <a:solidFill>
                        <a:schemeClr val="tx2"/>
                      </a:solidFill>
                      <a:prstDash val="solid"/>
                      <a:round/>
                      <a:headEnd type="none" w="med" len="med"/>
                      <a:tailEnd type="none" w="med" len="med"/>
                    </a:lnL>
                    <a:lnB w="12700" cap="flat" cmpd="sng" algn="ctr">
                      <a:solidFill>
                        <a:schemeClr val="tx2"/>
                      </a:solidFill>
                      <a:prstDash val="solid"/>
                      <a:round/>
                      <a:headEnd type="none" w="med" len="med"/>
                      <a:tailEnd type="none" w="med" len="med"/>
                    </a:lnB>
                    <a:solidFill>
                      <a:srgbClr val="E9EDF4"/>
                    </a:solidFill>
                  </a:tcPr>
                </a:tc>
                <a:tc>
                  <a:txBody>
                    <a:bodyPr/>
                    <a:lstStyle/>
                    <a:p>
                      <a:r>
                        <a:rPr kumimoji="1" lang="ja-JP" altLang="en-US" sz="1100" dirty="0">
                          <a:solidFill>
                            <a:srgbClr val="FF0000"/>
                          </a:solidFill>
                          <a:latin typeface="+mn-ea"/>
                          <a:ea typeface="+mn-ea"/>
                        </a:rPr>
                        <a:t>月</a:t>
                      </a:r>
                      <a:r>
                        <a:rPr kumimoji="1" lang="en-US" altLang="ja-JP" sz="1100" dirty="0">
                          <a:solidFill>
                            <a:srgbClr val="FF0000"/>
                          </a:solidFill>
                          <a:latin typeface="+mn-ea"/>
                          <a:ea typeface="+mn-ea"/>
                        </a:rPr>
                        <a:t>4</a:t>
                      </a:r>
                      <a:r>
                        <a:rPr kumimoji="1" lang="ja-JP" altLang="en-US" sz="1100" dirty="0">
                          <a:solidFill>
                            <a:srgbClr val="FF0000"/>
                          </a:solidFill>
                          <a:latin typeface="+mn-ea"/>
                          <a:ea typeface="+mn-ea"/>
                        </a:rPr>
                        <a:t>回以上（概ね週</a:t>
                      </a:r>
                      <a:r>
                        <a:rPr kumimoji="1" lang="en-US" altLang="ja-JP" sz="1100" dirty="0">
                          <a:solidFill>
                            <a:srgbClr val="FF0000"/>
                          </a:solidFill>
                          <a:latin typeface="+mn-ea"/>
                          <a:ea typeface="+mn-ea"/>
                        </a:rPr>
                        <a:t>1</a:t>
                      </a:r>
                      <a:r>
                        <a:rPr kumimoji="1" lang="ja-JP" altLang="en-US" sz="1100" dirty="0">
                          <a:solidFill>
                            <a:srgbClr val="FF0000"/>
                          </a:solidFill>
                          <a:latin typeface="+mn-ea"/>
                          <a:ea typeface="+mn-ea"/>
                        </a:rPr>
                        <a:t>～</a:t>
                      </a:r>
                      <a:r>
                        <a:rPr kumimoji="1" lang="en-US" altLang="ja-JP" sz="1100" dirty="0">
                          <a:solidFill>
                            <a:srgbClr val="FF0000"/>
                          </a:solidFill>
                          <a:latin typeface="+mn-ea"/>
                          <a:ea typeface="+mn-ea"/>
                        </a:rPr>
                        <a:t>2</a:t>
                      </a:r>
                      <a:r>
                        <a:rPr kumimoji="1" lang="ja-JP" altLang="en-US" sz="1100" dirty="0">
                          <a:solidFill>
                            <a:srgbClr val="FF0000"/>
                          </a:solidFill>
                          <a:latin typeface="+mn-ea"/>
                          <a:ea typeface="+mn-ea"/>
                        </a:rPr>
                        <a:t>回）</a:t>
                      </a:r>
                    </a:p>
                  </a:txBody>
                  <a:tcPr>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solidFill>
                      <a:srgbClr val="E9EDF4"/>
                    </a:solidFill>
                  </a:tcPr>
                </a:tc>
                <a:extLst>
                  <a:ext uri="{0D108BD9-81ED-4DB2-BD59-A6C34878D82A}">
                    <a16:rowId xmlns:a16="http://schemas.microsoft.com/office/drawing/2014/main" val="10004"/>
                  </a:ext>
                </a:extLst>
              </a:tr>
            </a:tbl>
          </a:graphicData>
        </a:graphic>
      </p:graphicFrame>
      <p:sp>
        <p:nvSpPr>
          <p:cNvPr id="14" name="正方形/長方形 13"/>
          <p:cNvSpPr/>
          <p:nvPr/>
        </p:nvSpPr>
        <p:spPr>
          <a:xfrm>
            <a:off x="5390482" y="999863"/>
            <a:ext cx="2592288" cy="288032"/>
          </a:xfrm>
          <a:prstGeom prst="rect">
            <a:avLst/>
          </a:prstGeom>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テレワーク実施概要</a:t>
            </a:r>
          </a:p>
        </p:txBody>
      </p:sp>
      <p:sp>
        <p:nvSpPr>
          <p:cNvPr id="15" name="正方形/長方形 14"/>
          <p:cNvSpPr/>
          <p:nvPr/>
        </p:nvSpPr>
        <p:spPr>
          <a:xfrm>
            <a:off x="148412" y="2735560"/>
            <a:ext cx="2592288" cy="288032"/>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テレワークの導入・拡大の経緯</a:t>
            </a:r>
          </a:p>
        </p:txBody>
      </p:sp>
      <p:graphicFrame>
        <p:nvGraphicFramePr>
          <p:cNvPr id="16" name="表 15"/>
          <p:cNvGraphicFramePr>
            <a:graphicFrameLocks noGrp="1"/>
          </p:cNvGraphicFramePr>
          <p:nvPr>
            <p:extLst>
              <p:ext uri="{D42A27DB-BD31-4B8C-83A1-F6EECF244321}">
                <p14:modId xmlns:p14="http://schemas.microsoft.com/office/powerpoint/2010/main" val="65400240"/>
              </p:ext>
            </p:extLst>
          </p:nvPr>
        </p:nvGraphicFramePr>
        <p:xfrm>
          <a:off x="150121" y="3023592"/>
          <a:ext cx="9625033" cy="929640"/>
        </p:xfrm>
        <a:graphic>
          <a:graphicData uri="http://schemas.openxmlformats.org/drawingml/2006/table">
            <a:tbl>
              <a:tblPr>
                <a:tableStyleId>{5C22544A-7EE6-4342-B048-85BDC9FD1C3A}</a:tableStyleId>
              </a:tblPr>
              <a:tblGrid>
                <a:gridCol w="9625033">
                  <a:extLst>
                    <a:ext uri="{9D8B030D-6E8A-4147-A177-3AD203B41FA5}">
                      <a16:colId xmlns:a16="http://schemas.microsoft.com/office/drawing/2014/main" val="20000"/>
                    </a:ext>
                  </a:extLst>
                </a:gridCol>
              </a:tblGrid>
              <a:tr h="847204">
                <a:tc>
                  <a:txBody>
                    <a:bodyPr/>
                    <a:lstStyle/>
                    <a:p>
                      <a:r>
                        <a:rPr kumimoji="1" lang="ja-JP" altLang="en-US" sz="1100" dirty="0">
                          <a:solidFill>
                            <a:srgbClr val="FF0000"/>
                          </a:solidFill>
                          <a:latin typeface="+mn-ea"/>
                          <a:ea typeface="+mn-ea"/>
                        </a:rPr>
                        <a:t>生産性や社員のワークライフバランスの向上を目指す働き方改革プロジェクトのなかで、柔軟な働き方を求める機運が高まり、</a:t>
                      </a:r>
                      <a:r>
                        <a:rPr kumimoji="1" lang="en-US" altLang="ja-JP" sz="1100" dirty="0">
                          <a:solidFill>
                            <a:srgbClr val="FF0000"/>
                          </a:solidFill>
                          <a:latin typeface="+mn-ea"/>
                          <a:ea typeface="+mn-ea"/>
                        </a:rPr>
                        <a:t>2017</a:t>
                      </a:r>
                      <a:r>
                        <a:rPr kumimoji="1" lang="ja-JP" altLang="en-US" sz="1100" dirty="0">
                          <a:solidFill>
                            <a:srgbClr val="FF0000"/>
                          </a:solidFill>
                          <a:latin typeface="+mn-ea"/>
                          <a:ea typeface="+mn-ea"/>
                        </a:rPr>
                        <a:t>年夏にプロジェクトメンバー</a:t>
                      </a:r>
                      <a:r>
                        <a:rPr kumimoji="1" lang="en-US" altLang="ja-JP" sz="1100" dirty="0">
                          <a:solidFill>
                            <a:srgbClr val="FF0000"/>
                          </a:solidFill>
                          <a:latin typeface="+mn-ea"/>
                          <a:ea typeface="+mn-ea"/>
                        </a:rPr>
                        <a:t>10</a:t>
                      </a:r>
                      <a:r>
                        <a:rPr kumimoji="1" lang="ja-JP" altLang="en-US" sz="1100" dirty="0">
                          <a:solidFill>
                            <a:srgbClr val="FF0000"/>
                          </a:solidFill>
                          <a:latin typeface="+mn-ea"/>
                          <a:ea typeface="+mn-ea"/>
                        </a:rPr>
                        <a:t>名で在宅勤務をテスト実施。その効果について一定の評価が得られたため、</a:t>
                      </a:r>
                      <a:r>
                        <a:rPr kumimoji="1" lang="en-US" altLang="ja-JP" sz="1100" dirty="0">
                          <a:solidFill>
                            <a:srgbClr val="FF0000"/>
                          </a:solidFill>
                          <a:latin typeface="+mn-ea"/>
                          <a:ea typeface="+mn-ea"/>
                        </a:rPr>
                        <a:t>2018</a:t>
                      </a:r>
                      <a:r>
                        <a:rPr kumimoji="1" lang="ja-JP" altLang="en-US" sz="1100" dirty="0">
                          <a:solidFill>
                            <a:srgbClr val="FF0000"/>
                          </a:solidFill>
                          <a:latin typeface="+mn-ea"/>
                          <a:ea typeface="+mn-ea"/>
                        </a:rPr>
                        <a:t>年には全社向けにテレワーク勤務制度を本格導入した。</a:t>
                      </a:r>
                      <a:endParaRPr kumimoji="1" lang="en-US" altLang="ja-JP" sz="1100" dirty="0">
                        <a:solidFill>
                          <a:srgbClr val="FF0000"/>
                        </a:solidFill>
                        <a:latin typeface="+mn-ea"/>
                        <a:ea typeface="+mn-ea"/>
                      </a:endParaRPr>
                    </a:p>
                    <a:p>
                      <a:r>
                        <a:rPr kumimoji="1" lang="ja-JP" altLang="en-US" sz="1100" dirty="0">
                          <a:solidFill>
                            <a:srgbClr val="FF0000"/>
                          </a:solidFill>
                          <a:latin typeface="+mn-ea"/>
                          <a:ea typeface="+mn-ea"/>
                        </a:rPr>
                        <a:t>導入当初は制度の対象を育児や介護などの事由がある社員限定としていたが、</a:t>
                      </a:r>
                      <a:r>
                        <a:rPr kumimoji="1" lang="en-US" altLang="ja-JP" sz="1100" dirty="0">
                          <a:solidFill>
                            <a:srgbClr val="FF0000"/>
                          </a:solidFill>
                          <a:latin typeface="+mn-ea"/>
                          <a:ea typeface="+mn-ea"/>
                        </a:rPr>
                        <a:t>2019</a:t>
                      </a:r>
                      <a:r>
                        <a:rPr kumimoji="1" lang="ja-JP" altLang="en-US" sz="1100" dirty="0">
                          <a:solidFill>
                            <a:srgbClr val="FF0000"/>
                          </a:solidFill>
                          <a:latin typeface="+mn-ea"/>
                          <a:ea typeface="+mn-ea"/>
                        </a:rPr>
                        <a:t>年春から対象範囲を全社員に拡大。同時に、テレワークを実施しやすいよう、</a:t>
                      </a:r>
                      <a:r>
                        <a:rPr kumimoji="1" lang="en-US" altLang="ja-JP" sz="1100" dirty="0">
                          <a:solidFill>
                            <a:srgbClr val="FF0000"/>
                          </a:solidFill>
                          <a:latin typeface="+mn-ea"/>
                          <a:ea typeface="+mn-ea"/>
                        </a:rPr>
                        <a:t>PC</a:t>
                      </a:r>
                      <a:r>
                        <a:rPr kumimoji="1" lang="ja-JP" altLang="en-US" sz="1100" dirty="0">
                          <a:solidFill>
                            <a:srgbClr val="FF0000"/>
                          </a:solidFill>
                          <a:latin typeface="+mn-ea"/>
                          <a:ea typeface="+mn-ea"/>
                        </a:rPr>
                        <a:t>やシステム環境の見直しやテレワーク実施強化週間の設定などの働きかけを進めており、制度利用者数も増加している。</a:t>
                      </a:r>
                      <a:endParaRPr kumimoji="1" lang="en-US" altLang="ja-JP" sz="1100" dirty="0">
                        <a:solidFill>
                          <a:srgbClr val="FF0000"/>
                        </a:solidFill>
                        <a:latin typeface="+mn-ea"/>
                        <a:ea typeface="+mn-ea"/>
                      </a:endParaRPr>
                    </a:p>
                    <a:p>
                      <a:endParaRPr kumimoji="1" lang="en-US" altLang="ja-JP" sz="1100" dirty="0">
                        <a:latin typeface="+mn-ea"/>
                        <a:ea typeface="+mn-ea"/>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9EDF4"/>
                    </a:solidFill>
                  </a:tcPr>
                </a:tc>
                <a:extLst>
                  <a:ext uri="{0D108BD9-81ED-4DB2-BD59-A6C34878D82A}">
                    <a16:rowId xmlns:a16="http://schemas.microsoft.com/office/drawing/2014/main" val="10000"/>
                  </a:ext>
                </a:extLst>
              </a:tr>
            </a:tbl>
          </a:graphicData>
        </a:graphic>
      </p:graphicFrame>
      <p:sp>
        <p:nvSpPr>
          <p:cNvPr id="17" name="AutoShape 18">
            <a:extLst>
              <a:ext uri="{FF2B5EF4-FFF2-40B4-BE49-F238E27FC236}">
                <a16:creationId xmlns:a16="http://schemas.microsoft.com/office/drawing/2014/main" id="{00000000-0008-0000-0100-00000B000000}"/>
              </a:ext>
            </a:extLst>
          </p:cNvPr>
          <p:cNvSpPr>
            <a:spLocks/>
          </p:cNvSpPr>
          <p:nvPr/>
        </p:nvSpPr>
        <p:spPr bwMode="auto">
          <a:xfrm>
            <a:off x="1671190" y="24426"/>
            <a:ext cx="2055293" cy="333375"/>
          </a:xfrm>
          <a:prstGeom prst="borderCallout1">
            <a:avLst>
              <a:gd name="adj1" fmla="val 22060"/>
              <a:gd name="adj2" fmla="val -2472"/>
              <a:gd name="adj3" fmla="val 207172"/>
              <a:gd name="adj4" fmla="val -16105"/>
            </a:avLst>
          </a:prstGeom>
          <a:solidFill>
            <a:srgbClr val="FF9999">
              <a:alpha val="42000"/>
            </a:srgbClr>
          </a:solidFill>
          <a:ln w="9525">
            <a:solidFill>
              <a:srgbClr val="FF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Aft>
                <a:spcPts val="0"/>
              </a:spcAft>
            </a:pP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当てはまる項目に「〇」</a:t>
            </a:r>
            <a:endPar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様式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1</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の設問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2-</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⑧と一致させること</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8" name="AutoShape 18">
            <a:extLst>
              <a:ext uri="{FF2B5EF4-FFF2-40B4-BE49-F238E27FC236}">
                <a16:creationId xmlns:a16="http://schemas.microsoft.com/office/drawing/2014/main" id="{BF8E8343-9CA4-4FEC-B1BE-87C3B62C6CCC}"/>
              </a:ext>
            </a:extLst>
          </p:cNvPr>
          <p:cNvSpPr>
            <a:spLocks/>
          </p:cNvSpPr>
          <p:nvPr/>
        </p:nvSpPr>
        <p:spPr bwMode="auto">
          <a:xfrm>
            <a:off x="4093097" y="-4212"/>
            <a:ext cx="2055293" cy="333375"/>
          </a:xfrm>
          <a:prstGeom prst="borderCallout1">
            <a:avLst>
              <a:gd name="adj1" fmla="val 22060"/>
              <a:gd name="adj2" fmla="val -2472"/>
              <a:gd name="adj3" fmla="val 207172"/>
              <a:gd name="adj4" fmla="val -16105"/>
            </a:avLst>
          </a:prstGeom>
          <a:solidFill>
            <a:srgbClr val="FF9999">
              <a:alpha val="42000"/>
            </a:srgbClr>
          </a:solidFill>
          <a:ln w="9525">
            <a:solidFill>
              <a:srgbClr val="FF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Aft>
                <a:spcPts val="0"/>
              </a:spcAft>
            </a:pP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当てはまる項目に「〇」</a:t>
            </a:r>
            <a:endPar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様式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1</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の設問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4</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と一致させること</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9" name="AutoShape 18">
            <a:extLst>
              <a:ext uri="{FF2B5EF4-FFF2-40B4-BE49-F238E27FC236}">
                <a16:creationId xmlns:a16="http://schemas.microsoft.com/office/drawing/2014/main" id="{30019C19-8487-496F-9E41-A924E18F152B}"/>
              </a:ext>
            </a:extLst>
          </p:cNvPr>
          <p:cNvSpPr>
            <a:spLocks/>
          </p:cNvSpPr>
          <p:nvPr/>
        </p:nvSpPr>
        <p:spPr bwMode="auto">
          <a:xfrm>
            <a:off x="2810436" y="977923"/>
            <a:ext cx="1944217" cy="251259"/>
          </a:xfrm>
          <a:prstGeom prst="borderCallout1">
            <a:avLst>
              <a:gd name="adj1" fmla="val 22060"/>
              <a:gd name="adj2" fmla="val -2472"/>
              <a:gd name="adj3" fmla="val 81458"/>
              <a:gd name="adj4" fmla="val -30472"/>
            </a:avLst>
          </a:prstGeom>
          <a:solidFill>
            <a:srgbClr val="FF9999">
              <a:alpha val="42000"/>
            </a:srgbClr>
          </a:solidFill>
          <a:ln w="9525">
            <a:solidFill>
              <a:srgbClr val="FF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Aft>
                <a:spcPts val="0"/>
              </a:spcAft>
            </a:pP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様式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1</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の設問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1</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と一致させること</a:t>
            </a:r>
          </a:p>
        </p:txBody>
      </p:sp>
      <p:sp>
        <p:nvSpPr>
          <p:cNvPr id="20" name="AutoShape 18">
            <a:extLst>
              <a:ext uri="{FF2B5EF4-FFF2-40B4-BE49-F238E27FC236}">
                <a16:creationId xmlns:a16="http://schemas.microsoft.com/office/drawing/2014/main" id="{5827B185-E4A1-4C22-B5F4-235C9C76A02F}"/>
              </a:ext>
            </a:extLst>
          </p:cNvPr>
          <p:cNvSpPr>
            <a:spLocks/>
          </p:cNvSpPr>
          <p:nvPr/>
        </p:nvSpPr>
        <p:spPr bwMode="auto">
          <a:xfrm>
            <a:off x="8116348" y="944074"/>
            <a:ext cx="1705558" cy="559146"/>
          </a:xfrm>
          <a:prstGeom prst="borderCallout1">
            <a:avLst>
              <a:gd name="adj1" fmla="val 23764"/>
              <a:gd name="adj2" fmla="val -238"/>
              <a:gd name="adj3" fmla="val 81113"/>
              <a:gd name="adj4" fmla="val -4377"/>
            </a:avLst>
          </a:prstGeom>
          <a:solidFill>
            <a:srgbClr val="FF9999">
              <a:alpha val="42000"/>
            </a:srgbClr>
          </a:solidFill>
          <a:ln w="9525">
            <a:solidFill>
              <a:srgbClr val="FF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Aft>
                <a:spcPts val="0"/>
              </a:spcAft>
            </a:pP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様式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1</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の設問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3 ①</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部分。</a:t>
            </a:r>
          </a:p>
          <a:p>
            <a:pPr algn="just">
              <a:spcAft>
                <a:spcPts val="0"/>
              </a:spcAft>
            </a:pP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「就業規則による」「別途ルール策定」等、公開可能範囲で</a:t>
            </a:r>
            <a:endParaRPr lang="ja-JP" altLang="en-US" sz="105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21" name="AutoShape 18">
            <a:extLst>
              <a:ext uri="{FF2B5EF4-FFF2-40B4-BE49-F238E27FC236}">
                <a16:creationId xmlns:a16="http://schemas.microsoft.com/office/drawing/2014/main" id="{1625BD7A-3B8C-4ADC-AB5D-E9F0E02C58CF}"/>
              </a:ext>
            </a:extLst>
          </p:cNvPr>
          <p:cNvSpPr>
            <a:spLocks/>
          </p:cNvSpPr>
          <p:nvPr/>
        </p:nvSpPr>
        <p:spPr bwMode="auto">
          <a:xfrm>
            <a:off x="7877866" y="1536228"/>
            <a:ext cx="1957105" cy="462537"/>
          </a:xfrm>
          <a:prstGeom prst="borderCallout1">
            <a:avLst>
              <a:gd name="adj1" fmla="val 44917"/>
              <a:gd name="adj2" fmla="val 352"/>
              <a:gd name="adj3" fmla="val 61458"/>
              <a:gd name="adj4" fmla="val -7158"/>
            </a:avLst>
          </a:prstGeom>
          <a:solidFill>
            <a:srgbClr val="FF9999">
              <a:alpha val="42000"/>
            </a:srgbClr>
          </a:solidFill>
          <a:ln w="9525">
            <a:solidFill>
              <a:srgbClr val="FF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Aft>
                <a:spcPts val="0"/>
              </a:spcAft>
            </a:pP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テレワークの導入・活用の担当部署名（例：総務部、経営企画部等）</a:t>
            </a:r>
          </a:p>
          <a:p>
            <a:pPr algn="just">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3" name="AutoShape 18">
            <a:extLst>
              <a:ext uri="{FF2B5EF4-FFF2-40B4-BE49-F238E27FC236}">
                <a16:creationId xmlns:a16="http://schemas.microsoft.com/office/drawing/2014/main" id="{53536310-7642-4049-B172-412F9A8E8677}"/>
              </a:ext>
            </a:extLst>
          </p:cNvPr>
          <p:cNvSpPr>
            <a:spLocks/>
          </p:cNvSpPr>
          <p:nvPr/>
        </p:nvSpPr>
        <p:spPr bwMode="auto">
          <a:xfrm>
            <a:off x="8262988" y="2151226"/>
            <a:ext cx="1571984" cy="333375"/>
          </a:xfrm>
          <a:prstGeom prst="borderCallout1">
            <a:avLst>
              <a:gd name="adj1" fmla="val 7774"/>
              <a:gd name="adj2" fmla="val -11017"/>
              <a:gd name="adj3" fmla="val 44315"/>
              <a:gd name="adj4" fmla="val -3096"/>
            </a:avLst>
          </a:prstGeom>
          <a:solidFill>
            <a:srgbClr val="FF9999">
              <a:alpha val="42000"/>
            </a:srgbClr>
          </a:solidFill>
          <a:ln w="9525">
            <a:solidFill>
              <a:srgbClr val="FF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Aft>
                <a:spcPts val="0"/>
              </a:spcAft>
            </a:pP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様式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1</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設問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3 ⑦</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部分。職種その他条件を公開可能範囲で</a:t>
            </a:r>
          </a:p>
        </p:txBody>
      </p:sp>
      <p:sp>
        <p:nvSpPr>
          <p:cNvPr id="24" name="AutoShape 18">
            <a:extLst>
              <a:ext uri="{FF2B5EF4-FFF2-40B4-BE49-F238E27FC236}">
                <a16:creationId xmlns:a16="http://schemas.microsoft.com/office/drawing/2014/main" id="{EA600AE4-8D12-46E2-A328-0F9910BCB15A}"/>
              </a:ext>
            </a:extLst>
          </p:cNvPr>
          <p:cNvSpPr>
            <a:spLocks/>
          </p:cNvSpPr>
          <p:nvPr/>
        </p:nvSpPr>
        <p:spPr bwMode="auto">
          <a:xfrm>
            <a:off x="8623028" y="2621681"/>
            <a:ext cx="1211944" cy="234344"/>
          </a:xfrm>
          <a:prstGeom prst="borderCallout1">
            <a:avLst>
              <a:gd name="adj1" fmla="val 16346"/>
              <a:gd name="adj2" fmla="val -2932"/>
              <a:gd name="adj3" fmla="val 24167"/>
              <a:gd name="adj4" fmla="val -9761"/>
            </a:avLst>
          </a:prstGeom>
          <a:solidFill>
            <a:srgbClr val="FF9999">
              <a:alpha val="42000"/>
            </a:srgbClr>
          </a:solidFill>
          <a:ln w="9525">
            <a:solidFill>
              <a:srgbClr val="FF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Aft>
                <a:spcPts val="0"/>
              </a:spcAft>
            </a:pP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様式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1</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設問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3 ⑨</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部分</a:t>
            </a:r>
            <a:endParaRPr lang="ja-JP" sz="9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5" name="AutoShape 18">
            <a:extLst>
              <a:ext uri="{FF2B5EF4-FFF2-40B4-BE49-F238E27FC236}">
                <a16:creationId xmlns:a16="http://schemas.microsoft.com/office/drawing/2014/main" id="{CDCE898F-6668-42EF-B62B-6B3B3A3C15B8}"/>
              </a:ext>
            </a:extLst>
          </p:cNvPr>
          <p:cNvSpPr>
            <a:spLocks/>
          </p:cNvSpPr>
          <p:nvPr/>
        </p:nvSpPr>
        <p:spPr bwMode="auto">
          <a:xfrm>
            <a:off x="3666667" y="2353603"/>
            <a:ext cx="1672059" cy="653879"/>
          </a:xfrm>
          <a:prstGeom prst="borderCallout1">
            <a:avLst>
              <a:gd name="adj1" fmla="val 23686"/>
              <a:gd name="adj2" fmla="val 112898"/>
              <a:gd name="adj3" fmla="val 41220"/>
              <a:gd name="adj4" fmla="val 100012"/>
            </a:avLst>
          </a:prstGeom>
          <a:solidFill>
            <a:srgbClr val="FF9999">
              <a:alpha val="42000"/>
            </a:srgbClr>
          </a:solidFill>
          <a:ln w="9525">
            <a:solidFill>
              <a:srgbClr val="FF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Aft>
                <a:spcPts val="0"/>
              </a:spcAft>
            </a:pP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様式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1</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設問</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3 ⑨</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部分。公開可能範囲で（約○人、○割等）</a:t>
            </a:r>
            <a:r>
              <a:rPr lang="en-US" altLang="ja-JP" sz="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a:t>
            </a:r>
            <a:r>
              <a:rPr lang="ja-JP" altLang="en-US" sz="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掲載にあたり、表記統一等のため表現を調整させていただく場合があります</a:t>
            </a:r>
            <a:endParaRPr lang="ja-JP" altLang="en-US" sz="9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26" name="AutoShape 18">
            <a:extLst>
              <a:ext uri="{FF2B5EF4-FFF2-40B4-BE49-F238E27FC236}">
                <a16:creationId xmlns:a16="http://schemas.microsoft.com/office/drawing/2014/main" id="{621BF77B-240C-4E43-B3CB-77E6B82C6417}"/>
              </a:ext>
            </a:extLst>
          </p:cNvPr>
          <p:cNvSpPr>
            <a:spLocks/>
          </p:cNvSpPr>
          <p:nvPr/>
        </p:nvSpPr>
        <p:spPr bwMode="auto">
          <a:xfrm>
            <a:off x="7695824" y="3590502"/>
            <a:ext cx="2126082" cy="347760"/>
          </a:xfrm>
          <a:prstGeom prst="borderCallout1">
            <a:avLst>
              <a:gd name="adj1" fmla="val 17859"/>
              <a:gd name="adj2" fmla="val -10978"/>
              <a:gd name="adj3" fmla="val 23740"/>
              <a:gd name="adj4" fmla="val -1957"/>
            </a:avLst>
          </a:prstGeom>
          <a:solidFill>
            <a:srgbClr val="FF9999">
              <a:alpha val="42000"/>
            </a:srgbClr>
          </a:solidFill>
          <a:ln w="9525">
            <a:solidFill>
              <a:srgbClr val="FF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Aft>
                <a:spcPts val="0"/>
              </a:spcAft>
            </a:pP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公開可能な範囲で、具体的にお書きください。図表の挿入等も</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OK</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です</a:t>
            </a:r>
            <a:endParaRPr lang="ja-JP" altLang="en-US" sz="9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28" name="AutoShape 18">
            <a:extLst>
              <a:ext uri="{FF2B5EF4-FFF2-40B4-BE49-F238E27FC236}">
                <a16:creationId xmlns:a16="http://schemas.microsoft.com/office/drawing/2014/main" id="{9C722386-CA02-4DE1-A26F-76C3880F7463}"/>
              </a:ext>
            </a:extLst>
          </p:cNvPr>
          <p:cNvSpPr>
            <a:spLocks/>
          </p:cNvSpPr>
          <p:nvPr/>
        </p:nvSpPr>
        <p:spPr bwMode="auto">
          <a:xfrm>
            <a:off x="2430339" y="6506666"/>
            <a:ext cx="2398851" cy="347760"/>
          </a:xfrm>
          <a:prstGeom prst="borderCallout1">
            <a:avLst>
              <a:gd name="adj1" fmla="val -61571"/>
              <a:gd name="adj2" fmla="val -8387"/>
              <a:gd name="adj3" fmla="val 23740"/>
              <a:gd name="adj4" fmla="val -1957"/>
            </a:avLst>
          </a:prstGeom>
          <a:solidFill>
            <a:srgbClr val="FF9999">
              <a:alpha val="42000"/>
            </a:srgbClr>
          </a:solidFill>
          <a:ln w="9525">
            <a:solidFill>
              <a:srgbClr val="FF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Aft>
                <a:spcPts val="0"/>
              </a:spcAft>
            </a:pP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公開可能な範囲で、なるべく具体的にお書きください。図表の挿入等も</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OK</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です</a:t>
            </a:r>
            <a:endParaRPr lang="ja-JP" altLang="en-US" sz="9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29" name="AutoShape 18">
            <a:extLst>
              <a:ext uri="{FF2B5EF4-FFF2-40B4-BE49-F238E27FC236}">
                <a16:creationId xmlns:a16="http://schemas.microsoft.com/office/drawing/2014/main" id="{E524B235-055E-4814-BB7E-697B3886C7D3}"/>
              </a:ext>
            </a:extLst>
          </p:cNvPr>
          <p:cNvSpPr>
            <a:spLocks/>
          </p:cNvSpPr>
          <p:nvPr/>
        </p:nvSpPr>
        <p:spPr bwMode="auto">
          <a:xfrm>
            <a:off x="7326883" y="6520882"/>
            <a:ext cx="2398851" cy="347760"/>
          </a:xfrm>
          <a:prstGeom prst="borderCallout1">
            <a:avLst>
              <a:gd name="adj1" fmla="val -61571"/>
              <a:gd name="adj2" fmla="val -8387"/>
              <a:gd name="adj3" fmla="val 23740"/>
              <a:gd name="adj4" fmla="val -1957"/>
            </a:avLst>
          </a:prstGeom>
          <a:solidFill>
            <a:srgbClr val="FF9999">
              <a:alpha val="42000"/>
            </a:srgbClr>
          </a:solidFill>
          <a:ln w="9525">
            <a:solidFill>
              <a:srgbClr val="FF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Aft>
                <a:spcPts val="0"/>
              </a:spcAft>
            </a:pP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公開可能な範囲で、なるべく具体的にお書きください。図表の挿入等も</a:t>
            </a:r>
            <a:r>
              <a:rPr lang="en-US" altLang="ja-JP"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OK</a:t>
            </a:r>
            <a:r>
              <a:rPr lang="ja-JP" altLang="en-US" sz="9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です</a:t>
            </a:r>
            <a:endParaRPr lang="ja-JP" altLang="en-US" sz="9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CF5C9E57-3B59-4568-946D-2B9D56F9E558}"/>
              </a:ext>
            </a:extLst>
          </p:cNvPr>
          <p:cNvSpPr/>
          <p:nvPr/>
        </p:nvSpPr>
        <p:spPr>
          <a:xfrm>
            <a:off x="0" y="47097"/>
            <a:ext cx="1224136" cy="288032"/>
          </a:xfrm>
          <a:prstGeom prst="rect">
            <a:avLst/>
          </a:prstGeom>
          <a:solidFill>
            <a:schemeClr val="accent2">
              <a:lumMod val="40000"/>
              <a:lumOff val="60000"/>
            </a:schemeClr>
          </a:solid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00"/>
                </a:solidFill>
              </a:rPr>
              <a:t>記入例</a:t>
            </a:r>
          </a:p>
        </p:txBody>
      </p:sp>
    </p:spTree>
    <p:extLst>
      <p:ext uri="{BB962C8B-B14F-4D97-AF65-F5344CB8AC3E}">
        <p14:creationId xmlns:p14="http://schemas.microsoft.com/office/powerpoint/2010/main" val="1894993712"/>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7884</TotalTime>
  <Words>878</Words>
  <Application>Microsoft Office PowerPoint</Application>
  <PresentationFormat>ユーザー設定</PresentationFormat>
  <Paragraphs>127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ＭＳ Ｐゴシック</vt:lpstr>
      <vt:lpstr>游ゴシック</vt:lpstr>
      <vt:lpstr>Arial</vt:lpstr>
      <vt:lpstr>Calibri</vt:lpstr>
      <vt:lpstr>Century</vt:lpstr>
      <vt:lpstr>1_Office ​​テーマ</vt:lpstr>
      <vt:lpstr>PowerPoint プレゼンテーション</vt:lpstr>
      <vt:lpstr>PowerPoint プレゼンテーション</vt:lpstr>
    </vt:vector>
  </TitlesOfParts>
  <Company>総務省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総務省</dc:creator>
  <cp:lastModifiedBy>Y.Suzuki</cp:lastModifiedBy>
  <cp:revision>233</cp:revision>
  <cp:lastPrinted>2015-11-06T08:59:03Z</cp:lastPrinted>
  <dcterms:created xsi:type="dcterms:W3CDTF">2015-09-01T09:27:22Z</dcterms:created>
  <dcterms:modified xsi:type="dcterms:W3CDTF">2019-06-17T04:29:17Z</dcterms:modified>
</cp:coreProperties>
</file>